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9C918AB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comments/modernComment_192_457990AA.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omments/modernComment_1C5_697F0B9B.xml" ContentType="application/vnd.ms-powerpoint.comments+xml"/>
  <Override PartName="/ppt/comments/modernComment_1C8_13257381.xml" ContentType="application/vnd.ms-powerpoint.comments+xml"/>
  <Override PartName="/ppt/comments/modernComment_1C7_845DF4B6.xml" ContentType="application/vnd.ms-powerpoint.comment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sldIdLst>
    <p:sldId id="256" r:id="rId2"/>
    <p:sldId id="327" r:id="rId3"/>
    <p:sldId id="324" r:id="rId4"/>
    <p:sldId id="257" r:id="rId5"/>
    <p:sldId id="334" r:id="rId6"/>
    <p:sldId id="402" r:id="rId7"/>
    <p:sldId id="401" r:id="rId8"/>
    <p:sldId id="266" r:id="rId9"/>
    <p:sldId id="341" r:id="rId10"/>
    <p:sldId id="404" r:id="rId11"/>
    <p:sldId id="269" r:id="rId12"/>
    <p:sldId id="356" r:id="rId13"/>
    <p:sldId id="270" r:id="rId14"/>
    <p:sldId id="357" r:id="rId15"/>
    <p:sldId id="271" r:id="rId16"/>
    <p:sldId id="405" r:id="rId17"/>
    <p:sldId id="273" r:id="rId18"/>
    <p:sldId id="293" r:id="rId19"/>
    <p:sldId id="272" r:id="rId20"/>
    <p:sldId id="358" r:id="rId21"/>
    <p:sldId id="434" r:id="rId22"/>
    <p:sldId id="274" r:id="rId23"/>
    <p:sldId id="275" r:id="rId24"/>
    <p:sldId id="295" r:id="rId25"/>
    <p:sldId id="343" r:id="rId26"/>
    <p:sldId id="294" r:id="rId27"/>
    <p:sldId id="296" r:id="rId28"/>
    <p:sldId id="276" r:id="rId29"/>
    <p:sldId id="345" r:id="rId30"/>
    <p:sldId id="344" r:id="rId31"/>
    <p:sldId id="362" r:id="rId32"/>
    <p:sldId id="278" r:id="rId33"/>
    <p:sldId id="318" r:id="rId34"/>
    <p:sldId id="297" r:id="rId35"/>
    <p:sldId id="449" r:id="rId36"/>
    <p:sldId id="429" r:id="rId37"/>
    <p:sldId id="430" r:id="rId38"/>
    <p:sldId id="450" r:id="rId39"/>
    <p:sldId id="431" r:id="rId40"/>
    <p:sldId id="355" r:id="rId41"/>
    <p:sldId id="447" r:id="rId42"/>
    <p:sldId id="454" r:id="rId43"/>
    <p:sldId id="392" r:id="rId44"/>
    <p:sldId id="298" r:id="rId45"/>
    <p:sldId id="359" r:id="rId46"/>
    <p:sldId id="380" r:id="rId47"/>
    <p:sldId id="406" r:id="rId48"/>
    <p:sldId id="382" r:id="rId49"/>
    <p:sldId id="383" r:id="rId50"/>
    <p:sldId id="384" r:id="rId51"/>
    <p:sldId id="385" r:id="rId52"/>
    <p:sldId id="418" r:id="rId53"/>
    <p:sldId id="393" r:id="rId54"/>
    <p:sldId id="299" r:id="rId55"/>
    <p:sldId id="321" r:id="rId56"/>
    <p:sldId id="389" r:id="rId57"/>
    <p:sldId id="360" r:id="rId58"/>
    <p:sldId id="451" r:id="rId59"/>
    <p:sldId id="390" r:id="rId60"/>
    <p:sldId id="394" r:id="rId61"/>
    <p:sldId id="301" r:id="rId62"/>
    <p:sldId id="407" r:id="rId63"/>
    <p:sldId id="423" r:id="rId64"/>
    <p:sldId id="448" r:id="rId65"/>
    <p:sldId id="424" r:id="rId66"/>
    <p:sldId id="422" r:id="rId67"/>
    <p:sldId id="425" r:id="rId68"/>
    <p:sldId id="426" r:id="rId69"/>
    <p:sldId id="414" r:id="rId70"/>
    <p:sldId id="413" r:id="rId71"/>
    <p:sldId id="391" r:id="rId72"/>
    <p:sldId id="365" r:id="rId73"/>
    <p:sldId id="366" r:id="rId74"/>
    <p:sldId id="367" r:id="rId75"/>
    <p:sldId id="395" r:id="rId76"/>
    <p:sldId id="300" r:id="rId77"/>
    <p:sldId id="279" r:id="rId78"/>
    <p:sldId id="437" r:id="rId79"/>
    <p:sldId id="439" r:id="rId80"/>
    <p:sldId id="280" r:id="rId81"/>
    <p:sldId id="311" r:id="rId82"/>
    <p:sldId id="281" r:id="rId83"/>
    <p:sldId id="369" r:id="rId84"/>
    <p:sldId id="416" r:id="rId85"/>
    <p:sldId id="444" r:id="rId86"/>
    <p:sldId id="396" r:id="rId87"/>
    <p:sldId id="374" r:id="rId88"/>
    <p:sldId id="452" r:id="rId89"/>
    <p:sldId id="377" r:id="rId90"/>
    <p:sldId id="427" r:id="rId91"/>
    <p:sldId id="375" r:id="rId92"/>
    <p:sldId id="453" r:id="rId93"/>
    <p:sldId id="456" r:id="rId94"/>
    <p:sldId id="455" r:id="rId95"/>
    <p:sldId id="379" r:id="rId96"/>
    <p:sldId id="411" r:id="rId97"/>
    <p:sldId id="408" r:id="rId98"/>
    <p:sldId id="412" r:id="rId99"/>
    <p:sldId id="378" r:id="rId100"/>
    <p:sldId id="303" r:id="rId101"/>
    <p:sldId id="330" r:id="rId102"/>
    <p:sldId id="304" r:id="rId103"/>
    <p:sldId id="331" r:id="rId104"/>
    <p:sldId id="302" r:id="rId105"/>
    <p:sldId id="329" r:id="rId106"/>
    <p:sldId id="305" r:id="rId107"/>
    <p:sldId id="332" r:id="rId108"/>
    <p:sldId id="440" r:id="rId109"/>
    <p:sldId id="373" r:id="rId110"/>
    <p:sldId id="282" r:id="rId111"/>
    <p:sldId id="348" r:id="rId112"/>
    <p:sldId id="349" r:id="rId113"/>
    <p:sldId id="350" r:id="rId114"/>
    <p:sldId id="283" r:id="rId115"/>
    <p:sldId id="284" r:id="rId116"/>
    <p:sldId id="285" r:id="rId117"/>
    <p:sldId id="286" r:id="rId118"/>
    <p:sldId id="288" r:id="rId119"/>
    <p:sldId id="346" r:id="rId120"/>
    <p:sldId id="289" r:id="rId121"/>
    <p:sldId id="372" r:id="rId122"/>
    <p:sldId id="291" r:id="rId123"/>
    <p:sldId id="292" r:id="rId124"/>
    <p:sldId id="441" r:id="rId125"/>
    <p:sldId id="442" r:id="rId126"/>
    <p:sldId id="443" r:id="rId127"/>
    <p:sldId id="306" r:id="rId128"/>
    <p:sldId id="352" r:id="rId129"/>
    <p:sldId id="353" r:id="rId130"/>
    <p:sldId id="446" r:id="rId131"/>
    <p:sldId id="410" r:id="rId132"/>
    <p:sldId id="351" r:id="rId133"/>
    <p:sldId id="312" r:id="rId134"/>
    <p:sldId id="363"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402"/>
            <p14:sldId id="401"/>
            <p14:sldId id="266"/>
            <p14:sldId id="341"/>
            <p14:sldId id="404"/>
            <p14:sldId id="269"/>
            <p14:sldId id="356"/>
            <p14:sldId id="270"/>
            <p14:sldId id="357"/>
            <p14:sldId id="271"/>
            <p14:sldId id="405"/>
            <p14:sldId id="273"/>
            <p14:sldId id="293"/>
            <p14:sldId id="272"/>
            <p14:sldId id="358"/>
            <p14:sldId id="434"/>
            <p14:sldId id="274"/>
            <p14:sldId id="275"/>
            <p14:sldId id="295"/>
            <p14:sldId id="343"/>
            <p14:sldId id="294"/>
            <p14:sldId id="296"/>
            <p14:sldId id="276"/>
            <p14:sldId id="345"/>
            <p14:sldId id="344"/>
            <p14:sldId id="362"/>
            <p14:sldId id="278"/>
            <p14:sldId id="318"/>
            <p14:sldId id="297"/>
            <p14:sldId id="449"/>
            <p14:sldId id="429"/>
            <p14:sldId id="430"/>
            <p14:sldId id="450"/>
            <p14:sldId id="431"/>
            <p14:sldId id="355"/>
            <p14:sldId id="447"/>
            <p14:sldId id="454"/>
            <p14:sldId id="392"/>
            <p14:sldId id="298"/>
            <p14:sldId id="359"/>
            <p14:sldId id="380"/>
            <p14:sldId id="406"/>
            <p14:sldId id="382"/>
            <p14:sldId id="383"/>
            <p14:sldId id="384"/>
            <p14:sldId id="385"/>
            <p14:sldId id="418"/>
            <p14:sldId id="393"/>
            <p14:sldId id="299"/>
            <p14:sldId id="321"/>
            <p14:sldId id="389"/>
            <p14:sldId id="360"/>
            <p14:sldId id="451"/>
            <p14:sldId id="390"/>
            <p14:sldId id="394"/>
            <p14:sldId id="301"/>
            <p14:sldId id="407"/>
            <p14:sldId id="423"/>
            <p14:sldId id="448"/>
            <p14:sldId id="424"/>
            <p14:sldId id="422"/>
            <p14:sldId id="425"/>
            <p14:sldId id="426"/>
            <p14:sldId id="414"/>
            <p14:sldId id="413"/>
            <p14:sldId id="391"/>
            <p14:sldId id="365"/>
            <p14:sldId id="366"/>
            <p14:sldId id="367"/>
            <p14:sldId id="395"/>
            <p14:sldId id="300"/>
            <p14:sldId id="279"/>
            <p14:sldId id="437"/>
            <p14:sldId id="439"/>
            <p14:sldId id="280"/>
            <p14:sldId id="311"/>
            <p14:sldId id="281"/>
            <p14:sldId id="369"/>
            <p14:sldId id="416"/>
            <p14:sldId id="444"/>
            <p14:sldId id="396"/>
            <p14:sldId id="374"/>
            <p14:sldId id="452"/>
            <p14:sldId id="377"/>
            <p14:sldId id="427"/>
            <p14:sldId id="375"/>
            <p14:sldId id="453"/>
            <p14:sldId id="456"/>
            <p14:sldId id="455"/>
            <p14:sldId id="379"/>
            <p14:sldId id="411"/>
            <p14:sldId id="408"/>
            <p14:sldId id="412"/>
            <p14:sldId id="378"/>
            <p14:sldId id="303"/>
            <p14:sldId id="330"/>
            <p14:sldId id="304"/>
            <p14:sldId id="331"/>
            <p14:sldId id="302"/>
            <p14:sldId id="329"/>
            <p14:sldId id="305"/>
            <p14:sldId id="332"/>
            <p14:sldId id="440"/>
            <p14:sldId id="373"/>
            <p14:sldId id="282"/>
            <p14:sldId id="348"/>
            <p14:sldId id="349"/>
            <p14:sldId id="350"/>
            <p14:sldId id="283"/>
            <p14:sldId id="284"/>
            <p14:sldId id="285"/>
            <p14:sldId id="286"/>
            <p14:sldId id="288"/>
            <p14:sldId id="346"/>
            <p14:sldId id="289"/>
            <p14:sldId id="372"/>
            <p14:sldId id="291"/>
            <p14:sldId id="292"/>
            <p14:sldId id="441"/>
            <p14:sldId id="442"/>
            <p14:sldId id="443"/>
            <p14:sldId id="306"/>
            <p14:sldId id="352"/>
            <p14:sldId id="353"/>
            <p14:sldId id="446"/>
            <p14:sldId id="410"/>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a:srgbClr val="D5D9DB"/>
    <a:srgbClr val="F1FFF7"/>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5"/>
    <p:restoredTop sz="61910"/>
  </p:normalViewPr>
  <p:slideViewPr>
    <p:cSldViewPr snapToGrid="0">
      <p:cViewPr varScale="1">
        <p:scale>
          <a:sx n="94" d="100"/>
          <a:sy n="94" d="100"/>
        </p:scale>
        <p:origin x="1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omments/modernComment_100_9C918AB2.xml><?xml version="1.0" encoding="utf-8"?>
<p188:cmLst xmlns:a="http://schemas.openxmlformats.org/drawingml/2006/main" xmlns:r="http://schemas.openxmlformats.org/officeDocument/2006/relationships" xmlns:p188="http://schemas.microsoft.com/office/powerpoint/2018/8/main">
  <p188:cm id="{F61A0DBB-677D-D34B-A087-F66E826E09ED}" authorId="{E190014E-00EA-F9D5-823C-A32FF1CBF0B9}" created="2023-09-21T17:11:23.792">
    <pc:sldMkLst xmlns:pc="http://schemas.microsoft.com/office/powerpoint/2013/main/command">
      <pc:docMk/>
      <pc:sldMk cId="2626783922" sldId="256"/>
    </pc:sldMkLst>
    <p188:txBody>
      <a:bodyPr/>
      <a:lstStyle/>
      <a:p>
        <a:r>
          <a:rPr lang="en-US"/>
          <a:t>Add a note on every 10th slide reminding yourself to slow down</a:t>
        </a:r>
      </a:p>
    </p188:txBody>
  </p188:cm>
</p188:cmLst>
</file>

<file path=ppt/comments/modernComment_192_457990AA.xml><?xml version="1.0" encoding="utf-8"?>
<p188:cmLst xmlns:a="http://schemas.openxmlformats.org/drawingml/2006/main" xmlns:r="http://schemas.openxmlformats.org/officeDocument/2006/relationships" xmlns:p188="http://schemas.microsoft.com/office/powerpoint/2018/8/main">
  <p188:cm id="{BC954D1B-9F16-7F49-AED9-C8D3274CCAC4}" authorId="{E190014E-00EA-F9D5-823C-A32FF1CBF0B9}" created="2023-09-25T23:07:37.896">
    <pc:sldMkLst xmlns:pc="http://schemas.microsoft.com/office/powerpoint/2013/main/command">
      <pc:docMk/>
      <pc:sldMk cId="1165594794" sldId="402"/>
    </pc:sldMkLst>
    <p188:txBody>
      <a:bodyPr/>
      <a:lstStyle/>
      <a:p>
        <a:r>
          <a:rPr lang="en-US"/>
          <a:t>Are you able to zoom in on the picture to where you are? </a:t>
        </a:r>
      </a:p>
    </p188:txBody>
  </p188:cm>
</p188:cmLst>
</file>

<file path=ppt/comments/modernComment_1C5_697F0B9B.xml><?xml version="1.0" encoding="utf-8"?>
<p188:cmLst xmlns:a="http://schemas.openxmlformats.org/drawingml/2006/main" xmlns:r="http://schemas.openxmlformats.org/officeDocument/2006/relationships" xmlns:p188="http://schemas.microsoft.com/office/powerpoint/2018/8/main">
  <p188:cm id="{73637455-619D-2041-B25C-0FAA76EAAD25}" authorId="{E190014E-00EA-F9D5-823C-A32FF1CBF0B9}" created="2023-09-28T16:53:13.846">
    <ac:deMkLst xmlns:ac="http://schemas.microsoft.com/office/drawing/2013/main/command">
      <pc:docMk xmlns:pc="http://schemas.microsoft.com/office/powerpoint/2013/main/command"/>
      <pc:sldMk xmlns:pc="http://schemas.microsoft.com/office/powerpoint/2013/main/command" cId="1769933723" sldId="453"/>
      <ac:spMk id="2" creationId="{B05F9694-F226-7CEE-1F9C-2AD585DEA9E5}"/>
    </ac:deMkLst>
    <p188:txBody>
      <a:bodyPr/>
      <a:lstStyle/>
      <a:p>
        <a:r>
          <a:rPr lang="en-US"/>
          <a:t>Placeholder … read the slide</a:t>
        </a:r>
      </a:p>
    </p188:txBody>
  </p188:cm>
</p188:cmLst>
</file>

<file path=ppt/comments/modernComment_1C7_845DF4B6.xml><?xml version="1.0" encoding="utf-8"?>
<p188:cmLst xmlns:a="http://schemas.openxmlformats.org/drawingml/2006/main" xmlns:r="http://schemas.openxmlformats.org/officeDocument/2006/relationships" xmlns:p188="http://schemas.microsoft.com/office/powerpoint/2018/8/main">
  <p188:cm id="{C27FB420-27D6-754F-9627-780638F3FED5}" authorId="{E190014E-00EA-F9D5-823C-A32FF1CBF0B9}" created="2023-09-28T16:53:13.846">
    <ac:deMkLst xmlns:ac="http://schemas.microsoft.com/office/drawing/2013/main/command">
      <pc:docMk xmlns:pc="http://schemas.microsoft.com/office/powerpoint/2013/main/command"/>
      <pc:sldMk xmlns:pc="http://schemas.microsoft.com/office/powerpoint/2013/main/command" cId="2220750006" sldId="455"/>
      <ac:spMk id="2" creationId="{B05F9694-F226-7CEE-1F9C-2AD585DEA9E5}"/>
    </ac:deMkLst>
    <p188:txBody>
      <a:bodyPr/>
      <a:lstStyle/>
      <a:p>
        <a:r>
          <a:rPr lang="en-US"/>
          <a:t>Placeholder … read the slide</a:t>
        </a:r>
      </a:p>
    </p188:txBody>
  </p188:cm>
</p188:cmLst>
</file>

<file path=ppt/comments/modernComment_1C8_13257381.xml><?xml version="1.0" encoding="utf-8"?>
<p188:cmLst xmlns:a="http://schemas.openxmlformats.org/drawingml/2006/main" xmlns:r="http://schemas.openxmlformats.org/officeDocument/2006/relationships" xmlns:p188="http://schemas.microsoft.com/office/powerpoint/2018/8/main">
  <p188:cm id="{05637359-E4C6-EB4E-8F02-524BD67CFA8F}" authorId="{E190014E-00EA-F9D5-823C-A32FF1CBF0B9}" created="2023-09-28T16:53:13.846">
    <ac:deMkLst xmlns:ac="http://schemas.microsoft.com/office/drawing/2013/main/command">
      <pc:docMk xmlns:pc="http://schemas.microsoft.com/office/powerpoint/2013/main/command"/>
      <pc:sldMk xmlns:pc="http://schemas.microsoft.com/office/powerpoint/2013/main/command" cId="321221505" sldId="456"/>
      <ac:spMk id="2" creationId="{B05F9694-F226-7CEE-1F9C-2AD585DEA9E5}"/>
    </ac:deMkLst>
    <p188:txBody>
      <a:bodyPr/>
      <a:lstStyle/>
      <a:p>
        <a:r>
          <a:rPr lang="en-US"/>
          <a:t>Placeholder … read the slide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24575,'25'0'0,"3"0"0,16 0 0,-12 0 0,44 0 0,-42 0 0,46 0 0,-51 0 0,17 0 0,-4 0 0,4 0 0,18 0 0,-16 0 0,28 0 0,-26 0 0,31 0 0,19 0 0,-10 0 0,34 0 0,-20 0 0,16 0 0,33 0 0,3 0 0,15 0 0,2 0 0,6 0 0,-5 0 0,23 0 0,-63 0 0,33 0 0,-57 0 0,10 0 0,-33 0 0,13 0 0,-35 0 0,33 0 0,-30 0 0,27 0 0,-8 0 0,-4 0 0,17 0 0,-15 0 0,18 0 0,19 0 0,-18 0 0,20 0 0,3 0 0,-23 0 0,20 0 0,-21 0 0,-3 0 0,7 0 0,-25 0 0,18 0 0,-34 0 0,12 0 0,-15 0 0,-14 0 0,10 0 0,-31 0 0,17 0 0,-14 0 0,-4 0 0,0 0 0,2 0 0,15 0 0,-12 0 0,26 0 0,-26 0 0,9 0 0,3 0 0,-12 0 0,13 0 0,-17 0 0,0 0 0,-3 0 0,1 0 0,2 0 0,-16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9/30/23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code.djangoproject.com/changeset/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slowly … count to THREE</a:t>
            </a:r>
          </a:p>
          <a:p>
            <a:endParaRPr lang="en-US" dirty="0"/>
          </a:p>
          <a:p>
            <a:r>
              <a:rPr lang="en-US" dirty="0"/>
              <a:t>Good morning, and welcome to my talk, "Contributing to Django … OR How I learned to stop worrying and just try to fix an ORM Bug"</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 assigned the ticket to myself</a:t>
            </a:r>
          </a:p>
          <a:p>
            <a:endParaRPr lang="en-US" dirty="0">
              <a:solidFill>
                <a:schemeClr val="tx1"/>
              </a:solidFill>
            </a:endParaRP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36186846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102</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He gave a great keynote at </a:t>
            </a:r>
            <a:r>
              <a:rPr lang="en-US" b="0" i="0" dirty="0" err="1">
                <a:solidFill>
                  <a:schemeClr val="tx1"/>
                </a:solidFill>
                <a:effectLst/>
                <a:latin typeface="Roboto" panose="020F0502020204030204" pitchFamily="34" charset="0"/>
              </a:rPr>
              <a:t>DjangoCon</a:t>
            </a:r>
            <a:r>
              <a:rPr lang="en-US" b="0" i="0" dirty="0">
                <a:solidFill>
                  <a:schemeClr val="tx1"/>
                </a:solidFill>
                <a:effectLst/>
                <a:latin typeface="Roboto" panose="020F0502020204030204" pitchFamily="34" charset="0"/>
              </a:rPr>
              <a:t> US 2022</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an awesome introduction on the ORM in general at the sprints</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reminded me to ‘Update the docs!’</a:t>
            </a:r>
          </a:p>
          <a:p>
            <a:endParaRPr lang="en-US" b="0" i="0" dirty="0">
              <a:solidFill>
                <a:schemeClr val="tx1"/>
              </a:solidFill>
              <a:effectLst/>
              <a:latin typeface="Roboto" panose="020F0502020204030204" pitchFamily="34" charset="0"/>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103</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104</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we saw above, the PR that Nick did against my code helped improve it drastically!</a:t>
            </a:r>
          </a:p>
          <a:p>
            <a:endParaRPr lang="en-US" dirty="0">
              <a:solidFill>
                <a:schemeClr val="tx1"/>
              </a:solidFill>
            </a:endParaRPr>
          </a:p>
          <a:p>
            <a:r>
              <a:rPr lang="en-US" dirty="0">
                <a:solidFill>
                  <a:schemeClr val="tx1"/>
                </a:solidFill>
              </a:rPr>
              <a:t>It removed code duplication and pushed down that duplicative code to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105</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106</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Simplified some of the comments in the code</a:t>
            </a:r>
          </a:p>
          <a:p>
            <a:endParaRPr lang="en-US" dirty="0">
              <a:solidFill>
                <a:schemeClr val="tx1"/>
              </a:solidFill>
            </a:endParaRPr>
          </a:p>
          <a:p>
            <a:r>
              <a:rPr lang="en-US" dirty="0">
                <a:solidFill>
                  <a:schemeClr val="tx1"/>
                </a:solidFill>
              </a:rPr>
              <a:t>And ultimately was the one that merged the code into Django </a:t>
            </a:r>
          </a:p>
        </p:txBody>
      </p:sp>
      <p:sp>
        <p:nvSpPr>
          <p:cNvPr id="4" name="Slide Number Placeholder 3"/>
          <p:cNvSpPr>
            <a:spLocks noGrp="1"/>
          </p:cNvSpPr>
          <p:nvPr>
            <p:ph type="sldNum" sz="quarter" idx="5"/>
          </p:nvPr>
        </p:nvSpPr>
        <p:spPr/>
        <p:txBody>
          <a:bodyPr/>
          <a:lstStyle/>
          <a:p>
            <a:fld id="{5B105CD6-096C-EA40-9B31-0FFB08AC29C0}" type="slidenum">
              <a:rPr lang="en-US" smtClean="0"/>
              <a:t>107</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 hope I’ve been able to convey what a positive experience this was for me</a:t>
            </a:r>
          </a:p>
          <a:p>
            <a:endParaRPr lang="en-US" dirty="0">
              <a:solidFill>
                <a:schemeClr val="tx1"/>
              </a:solidFill>
            </a:endParaRPr>
          </a:p>
          <a:p>
            <a:r>
              <a:rPr lang="en-US" dirty="0">
                <a:solidFill>
                  <a:schemeClr val="tx1"/>
                </a:solidFill>
              </a:rPr>
              <a:t>I also hope I’ve been able to convey how much I’ve learned</a:t>
            </a:r>
          </a:p>
          <a:p>
            <a:endParaRPr lang="en-US" dirty="0">
              <a:solidFill>
                <a:schemeClr val="tx1"/>
              </a:solidFill>
            </a:endParaRPr>
          </a:p>
          <a:p>
            <a:r>
              <a:rPr lang="en-US" dirty="0">
                <a:solidFill>
                  <a:schemeClr val="tx1"/>
                </a:solidFill>
              </a:rPr>
              <a:t>This process taught me more about</a:t>
            </a:r>
          </a:p>
          <a:p>
            <a:endParaRPr lang="en-US" dirty="0">
              <a:solidFill>
                <a:schemeClr val="tx1"/>
              </a:solidFill>
            </a:endParaRPr>
          </a:p>
          <a:p>
            <a:pPr marL="171450" indent="-171450">
              <a:buFont typeface="Arial" panose="020B0604020202020204" pitchFamily="34" charset="0"/>
              <a:buChar char="•"/>
            </a:pPr>
            <a:r>
              <a:rPr lang="en-US" dirty="0">
                <a:solidFill>
                  <a:schemeClr val="tx1"/>
                </a:solidFill>
              </a:rPr>
              <a:t>SQLite – it does ACTUALLY support </a:t>
            </a:r>
            <a:r>
              <a:rPr lang="en-US" dirty="0" err="1">
                <a:solidFill>
                  <a:schemeClr val="tx1"/>
                </a:solidFill>
              </a:rPr>
              <a:t>pyformat</a:t>
            </a:r>
            <a:r>
              <a:rPr lang="en-US" dirty="0">
                <a:solidFill>
                  <a:schemeClr val="tx1"/>
                </a:solidFill>
              </a:rPr>
              <a:t> style </a:t>
            </a:r>
          </a:p>
          <a:p>
            <a:pPr marL="171450" indent="-171450">
              <a:buFont typeface="Arial" panose="020B0604020202020204" pitchFamily="34" charset="0"/>
              <a:buChar char="•"/>
            </a:pPr>
            <a:r>
              <a:rPr lang="en-US" dirty="0">
                <a:solidFill>
                  <a:schemeClr val="tx1"/>
                </a:solidFill>
              </a:rPr>
              <a:t>The Django ORM – specifically how it’s structured in the code and how to better reason about it</a:t>
            </a:r>
          </a:p>
          <a:p>
            <a:pPr marL="171450" indent="-171450">
              <a:buFont typeface="Arial" panose="020B0604020202020204" pitchFamily="34" charset="0"/>
              <a:buChar char="•"/>
            </a:pPr>
            <a:r>
              <a:rPr lang="en-US" dirty="0">
                <a:solidFill>
                  <a:schemeClr val="tx1"/>
                </a:solidFill>
              </a:rPr>
              <a:t>Python – generators … up to this point I didn’t really understand them (and maybe I don’t still 100%) but I’m closer not because of the work I did on this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108</a:t>
            </a:fld>
            <a:endParaRPr lang="en-US"/>
          </a:p>
        </p:txBody>
      </p:sp>
    </p:spTree>
    <p:extLst>
      <p:ext uri="{BB962C8B-B14F-4D97-AF65-F5344CB8AC3E}">
        <p14:creationId xmlns:p14="http://schemas.microsoft.com/office/powerpoint/2010/main" val="42510845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was a great experience, and you may think that since then I’ve made tons more contributions. </a:t>
            </a:r>
          </a:p>
          <a:p>
            <a:endParaRPr lang="en-US" dirty="0">
              <a:solidFill>
                <a:schemeClr val="tx1"/>
              </a:solidFill>
            </a:endParaRPr>
          </a:p>
          <a:p>
            <a:r>
              <a:rPr lang="en-US" dirty="0">
                <a:solidFill>
                  <a:schemeClr val="tx1"/>
                </a:solidFill>
              </a:rPr>
              <a:t>BUT</a:t>
            </a:r>
          </a:p>
          <a:p>
            <a:endParaRPr lang="en-US" dirty="0">
              <a:solidFill>
                <a:schemeClr val="tx1"/>
              </a:solidFill>
            </a:endParaRPr>
          </a:p>
          <a:p>
            <a:r>
              <a:rPr lang="en-US" dirty="0">
                <a:solidFill>
                  <a:schemeClr val="tx1"/>
                </a:solidFill>
              </a:rPr>
              <a:t>I’ve not had an opportunity to contribute again to Django … sometimes life gets in the way.</a:t>
            </a:r>
          </a:p>
          <a:p>
            <a:endParaRPr lang="en-US" dirty="0">
              <a:solidFill>
                <a:schemeClr val="tx1"/>
              </a:solidFill>
            </a:endParaRPr>
          </a:p>
          <a:p>
            <a:r>
              <a:rPr lang="en-US" dirty="0">
                <a:solidFill>
                  <a:schemeClr val="tx1"/>
                </a:solidFill>
              </a:rPr>
              <a:t>But I have contributed to a couple of other open source projects</a:t>
            </a:r>
          </a:p>
          <a:p>
            <a:endParaRPr lang="en-US" dirty="0">
              <a:solidFill>
                <a:schemeClr val="tx1"/>
              </a:solidFill>
            </a:endParaRPr>
          </a:p>
          <a:p>
            <a:r>
              <a:rPr lang="en-US" dirty="0">
                <a:solidFill>
                  <a:schemeClr val="tx1"/>
                </a:solidFill>
              </a:rPr>
              <a:t>Django Packages</a:t>
            </a:r>
          </a:p>
          <a:p>
            <a:endParaRPr lang="en-US" dirty="0">
              <a:solidFill>
                <a:schemeClr val="tx1"/>
              </a:solidFill>
            </a:endParaRPr>
          </a:p>
          <a:p>
            <a:r>
              <a:rPr lang="en-US" dirty="0">
                <a:solidFill>
                  <a:schemeClr val="tx1"/>
                </a:solidFill>
              </a:rPr>
              <a:t>- Documentation improvements</a:t>
            </a:r>
          </a:p>
          <a:p>
            <a:r>
              <a:rPr lang="en-US" dirty="0">
                <a:solidFill>
                  <a:schemeClr val="tx1"/>
                </a:solidFill>
              </a:rPr>
              <a:t>- Code Reviews</a:t>
            </a:r>
          </a:p>
          <a:p>
            <a:endParaRPr lang="en-US" dirty="0">
              <a:solidFill>
                <a:schemeClr val="tx1"/>
              </a:solidFill>
            </a:endParaRPr>
          </a:p>
          <a:p>
            <a:r>
              <a:rPr lang="en-US" dirty="0">
                <a:solidFill>
                  <a:schemeClr val="tx1"/>
                </a:solidFill>
              </a:rPr>
              <a:t>Pelican Plugins</a:t>
            </a:r>
          </a:p>
          <a:p>
            <a:endParaRPr lang="en-US" dirty="0">
              <a:solidFill>
                <a:schemeClr val="tx1"/>
              </a:solidFill>
            </a:endParaRPr>
          </a:p>
          <a:p>
            <a:r>
              <a:rPr lang="en-US" dirty="0">
                <a:solidFill>
                  <a:schemeClr val="tx1"/>
                </a:solidFill>
              </a:rPr>
              <a:t>- implementing a SQLite search of Pelican using </a:t>
            </a:r>
            <a:r>
              <a:rPr lang="en-US" dirty="0" err="1">
                <a:solidFill>
                  <a:schemeClr val="tx1"/>
                </a:solidFill>
              </a:rPr>
              <a:t>datasette</a:t>
            </a:r>
            <a:endParaRPr lang="en-US" dirty="0">
              <a:solidFill>
                <a:schemeClr val="tx1"/>
              </a:solidFill>
            </a:endParaRPr>
          </a:p>
          <a:p>
            <a:endParaRPr lang="en-US" dirty="0">
              <a:solidFill>
                <a:schemeClr val="tx1"/>
              </a:solidFill>
            </a:endParaRPr>
          </a:p>
          <a:p>
            <a:r>
              <a:rPr lang="en-US" dirty="0">
                <a:solidFill>
                  <a:schemeClr val="tx1"/>
                </a:solidFill>
              </a:rPr>
              <a:t>Implemented Django at DOHC</a:t>
            </a:r>
          </a:p>
          <a:p>
            <a:endParaRPr lang="en-US" dirty="0">
              <a:solidFill>
                <a:schemeClr val="tx1"/>
              </a:solidFill>
            </a:endParaRPr>
          </a:p>
          <a:p>
            <a:r>
              <a:rPr lang="en-US" dirty="0">
                <a:solidFill>
                  <a:schemeClr val="tx1"/>
                </a:solidFill>
              </a:rPr>
              <a:t>- leverage the admin to manage ‘administrative’ tables using several MS SQL databases</a:t>
            </a:r>
          </a:p>
        </p:txBody>
      </p:sp>
      <p:sp>
        <p:nvSpPr>
          <p:cNvPr id="4" name="Slide Number Placeholder 3"/>
          <p:cNvSpPr>
            <a:spLocks noGrp="1"/>
          </p:cNvSpPr>
          <p:nvPr>
            <p:ph type="sldNum" sz="quarter" idx="5"/>
          </p:nvPr>
        </p:nvSpPr>
        <p:spPr/>
        <p:txBody>
          <a:bodyPr/>
          <a:lstStyle/>
          <a:p>
            <a:fld id="{5B105CD6-096C-EA40-9B31-0FFB08AC29C0}" type="slidenum">
              <a:rPr lang="en-US" smtClean="0"/>
              <a:t>109</a:t>
            </a:fld>
            <a:endParaRPr lang="en-US"/>
          </a:p>
        </p:txBody>
      </p:sp>
    </p:spTree>
    <p:extLst>
      <p:ext uri="{BB962C8B-B14F-4D97-AF65-F5344CB8AC3E}">
        <p14:creationId xmlns:p14="http://schemas.microsoft.com/office/powerpoint/2010/main" val="5547330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110</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ORM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111</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Reviewing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spent time reviewing the ticket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Then I spoke with Simon Charette about it.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112</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The ORM can seem big and scary</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113</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114</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115</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116</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117</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So when you’re ready to go look for a ticket to work on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Whether it’s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ORM related or NOT,</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remember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there is an amazing community here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a:t>
            </a:r>
            <a:r>
              <a:rPr lang="en-US" b="1" i="0" dirty="0">
                <a:solidFill>
                  <a:schemeClr val="tx1"/>
                </a:solidFill>
                <a:effectLst/>
                <a:latin typeface="Roboto" panose="020F0502020204030204" pitchFamily="34" charset="0"/>
              </a:rPr>
              <a:t>wants</a:t>
            </a:r>
            <a:r>
              <a:rPr lang="en-US" b="0" i="0" dirty="0">
                <a:solidFill>
                  <a:schemeClr val="tx1"/>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118</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at the end of the day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you’re going to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look at,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read,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write</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119</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120</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So just keep that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when you’re ready to dive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to one of the currently &lt;&gt; open tickets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latin typeface="Helvetica" pitchFamily="2" charset="0"/>
              </a:rPr>
              <a:t>https://</a:t>
            </a:r>
            <a:r>
              <a:rPr lang="en-US" dirty="0" err="1">
                <a:solidFill>
                  <a:schemeClr val="tx1"/>
                </a:solidFill>
                <a:effectLst/>
                <a:latin typeface="Helvetica" pitchFamily="2" charset="0"/>
              </a:rPr>
              <a:t>code.djangoproject.com</a:t>
            </a:r>
            <a:r>
              <a:rPr lang="en-US" dirty="0">
                <a:solidFill>
                  <a:schemeClr val="tx1"/>
                </a:solidFill>
                <a:effectLst/>
                <a:latin typeface="Helvetica" pitchFamily="2" charset="0"/>
              </a:rPr>
              <a:t>/</a:t>
            </a:r>
            <a:r>
              <a:rPr lang="en-US" dirty="0" err="1">
                <a:solidFill>
                  <a:schemeClr val="tx1"/>
                </a:solidFill>
                <a:effectLst/>
                <a:latin typeface="Helvetica" pitchFamily="2" charset="0"/>
              </a:rPr>
              <a:t>query?owner</a:t>
            </a:r>
            <a:r>
              <a:rPr lang="en-US" dirty="0">
                <a:solidFill>
                  <a:schemeClr val="tx1"/>
                </a:solidFill>
                <a:effectLst/>
                <a:latin typeface="Helvetica" pitchFamily="2" charset="0"/>
              </a:rPr>
              <a:t>=~</a:t>
            </a:r>
            <a:r>
              <a:rPr lang="en-US" dirty="0" err="1">
                <a:solidFill>
                  <a:schemeClr val="tx1"/>
                </a:solidFill>
                <a:effectLst/>
                <a:latin typeface="Helvetica" pitchFamily="2" charset="0"/>
              </a:rPr>
              <a:t>nobody&amp;status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assigned&amp;status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new&amp;col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id&amp;col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summary&amp;col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status&amp;col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owner&amp;col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type&amp;col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component&amp;col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version&amp;desc</a:t>
            </a:r>
            <a:r>
              <a:rPr lang="en-US" dirty="0">
                <a:solidFill>
                  <a:schemeClr val="tx1"/>
                </a:solidFill>
                <a:effectLst/>
                <a:latin typeface="Helvetica" pitchFamily="2" charset="0"/>
              </a:rPr>
              <a:t>=1&amp;order=id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121</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so I added a comment to the ticket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because this is Django,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there is great documentation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on how to triage tickets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122</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Back to Mt Whitney</a:t>
            </a:r>
          </a:p>
          <a:p>
            <a:endParaRPr lang="en-US" dirty="0">
              <a:solidFill>
                <a:schemeClr val="tx1"/>
              </a:solidFill>
            </a:endParaRPr>
          </a:p>
          <a:p>
            <a:r>
              <a:rPr lang="en-US" dirty="0">
                <a:solidFill>
                  <a:schemeClr val="tx1"/>
                </a:solidFill>
              </a:rPr>
              <a:t>I was **only** three miles from the summit, but I just wasn’t feeling **it**. </a:t>
            </a:r>
          </a:p>
          <a:p>
            <a:endParaRPr lang="en-US" dirty="0">
              <a:solidFill>
                <a:schemeClr val="tx1"/>
              </a:solidFill>
            </a:endParaRPr>
          </a:p>
          <a:p>
            <a:r>
              <a:rPr lang="en-US" dirty="0">
                <a:solidFill>
                  <a:schemeClr val="tx1"/>
                </a:solidFill>
              </a:rPr>
              <a:t>My fellow hikers didn’t discourage me from continuing, but they didn’t really encourage me either. </a:t>
            </a:r>
          </a:p>
          <a:p>
            <a:endParaRPr lang="en-US" dirty="0">
              <a:solidFill>
                <a:schemeClr val="tx1"/>
              </a:solidFill>
            </a:endParaRPr>
          </a:p>
          <a:p>
            <a:r>
              <a:rPr lang="en-US" dirty="0">
                <a:solidFill>
                  <a:schemeClr val="tx1"/>
                </a:solidFill>
              </a:rPr>
              <a:t>I didn’t make it to the summit that day and it’s been a regret ever since. I’ve not attempted another big hike like that</a:t>
            </a:r>
          </a:p>
          <a:p>
            <a:endParaRPr lang="en-US" dirty="0">
              <a:solidFill>
                <a:schemeClr val="tx1"/>
              </a:solidFill>
            </a:endParaRPr>
          </a:p>
          <a:p>
            <a:r>
              <a:rPr lang="en-US" dirty="0">
                <a:solidFill>
                  <a:schemeClr val="tx1"/>
                </a:solidFill>
              </a:rPr>
              <a:t>But why am I telling this story? What does this have to do with fixing a bug in the Django ORM.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123</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the bug wasn’t resolved I had an option to ignore it … to give up like I did that day at Trail Crest</a:t>
            </a:r>
          </a:p>
          <a:p>
            <a:endParaRPr lang="en-US" dirty="0">
              <a:solidFill>
                <a:schemeClr val="tx1"/>
              </a:solidFill>
            </a:endParaRPr>
          </a:p>
          <a:p>
            <a:r>
              <a:rPr lang="en-US" dirty="0">
                <a:solidFill>
                  <a:schemeClr val="tx1"/>
                </a:solidFill>
              </a:rPr>
              <a:t>I could have NOT gone to the “summit” of fixing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124</a:t>
            </a:fld>
            <a:endParaRPr lang="en-US"/>
          </a:p>
        </p:txBody>
      </p:sp>
    </p:spTree>
    <p:extLst>
      <p:ext uri="{BB962C8B-B14F-4D97-AF65-F5344CB8AC3E}">
        <p14:creationId xmlns:p14="http://schemas.microsoft.com/office/powerpoint/2010/main" val="33845809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But the community helped me to work through it. </a:t>
            </a:r>
          </a:p>
          <a:p>
            <a:endParaRPr lang="en-US" dirty="0">
              <a:solidFill>
                <a:schemeClr val="tx1"/>
              </a:solidFill>
            </a:endParaRPr>
          </a:p>
          <a:p>
            <a:r>
              <a:rPr lang="en-US" dirty="0">
                <a:solidFill>
                  <a:schemeClr val="tx1"/>
                </a:solidFill>
              </a:rPr>
              <a:t>The solution that was ultimately submitted </a:t>
            </a:r>
          </a:p>
          <a:p>
            <a:endParaRPr lang="en-US" dirty="0">
              <a:solidFill>
                <a:schemeClr val="tx1"/>
              </a:solidFill>
            </a:endParaRPr>
          </a:p>
          <a:p>
            <a:r>
              <a:rPr lang="en-US" dirty="0">
                <a:solidFill>
                  <a:schemeClr val="tx1"/>
                </a:solidFill>
              </a:rPr>
              <a:t>and merged wasn’t just mine, it was through the hard work of several people. </a:t>
            </a:r>
          </a:p>
          <a:p>
            <a:endParaRPr lang="en-US" dirty="0">
              <a:solidFill>
                <a:schemeClr val="tx1"/>
              </a:solidFill>
            </a:endParaRPr>
          </a:p>
          <a:p>
            <a:r>
              <a:rPr lang="en-US" dirty="0">
                <a:solidFill>
                  <a:schemeClr val="tx1"/>
                </a:solidFill>
              </a:rPr>
              <a:t>This community wants you to succeed. They want you to learn. </a:t>
            </a:r>
          </a:p>
        </p:txBody>
      </p:sp>
      <p:sp>
        <p:nvSpPr>
          <p:cNvPr id="4" name="Slide Number Placeholder 3"/>
          <p:cNvSpPr>
            <a:spLocks noGrp="1"/>
          </p:cNvSpPr>
          <p:nvPr>
            <p:ph type="sldNum" sz="quarter" idx="5"/>
          </p:nvPr>
        </p:nvSpPr>
        <p:spPr/>
        <p:txBody>
          <a:bodyPr/>
          <a:lstStyle/>
          <a:p>
            <a:fld id="{5B105CD6-096C-EA40-9B31-0FFB08AC29C0}" type="slidenum">
              <a:rPr lang="en-US" smtClean="0"/>
              <a:t>125</a:t>
            </a:fld>
            <a:endParaRPr lang="en-US"/>
          </a:p>
        </p:txBody>
      </p:sp>
    </p:spTree>
    <p:extLst>
      <p:ext uri="{BB962C8B-B14F-4D97-AF65-F5344CB8AC3E}">
        <p14:creationId xmlns:p14="http://schemas.microsoft.com/office/powerpoint/2010/main" val="41374737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If this community had been up there with me that day, </a:t>
            </a:r>
          </a:p>
          <a:p>
            <a:endParaRPr lang="en-US" dirty="0">
              <a:solidFill>
                <a:schemeClr val="tx1"/>
              </a:solidFill>
            </a:endParaRPr>
          </a:p>
          <a:p>
            <a:r>
              <a:rPr lang="en-US" dirty="0">
                <a:solidFill>
                  <a:schemeClr val="tx1"/>
                </a:solidFill>
              </a:rPr>
              <a:t>I’m 100% sure </a:t>
            </a:r>
          </a:p>
          <a:p>
            <a:endParaRPr lang="en-US" dirty="0">
              <a:solidFill>
                <a:schemeClr val="tx1"/>
              </a:solidFill>
            </a:endParaRPr>
          </a:p>
          <a:p>
            <a:r>
              <a:rPr lang="en-US" dirty="0">
                <a:solidFill>
                  <a:schemeClr val="tx1"/>
                </a:solidFill>
              </a:rPr>
              <a:t>that I would have made it to the summit </a:t>
            </a:r>
          </a:p>
          <a:p>
            <a:endParaRPr lang="en-US" dirty="0">
              <a:solidFill>
                <a:schemeClr val="tx1"/>
              </a:solidFill>
            </a:endParaRPr>
          </a:p>
          <a:p>
            <a:r>
              <a:rPr lang="en-US" dirty="0">
                <a:solidFill>
                  <a:schemeClr val="tx1"/>
                </a:solidFill>
              </a:rPr>
              <a:t>because of the encouragement that is provided </a:t>
            </a:r>
          </a:p>
          <a:p>
            <a:endParaRPr lang="en-US" dirty="0">
              <a:solidFill>
                <a:schemeClr val="tx1"/>
              </a:solidFill>
            </a:endParaRPr>
          </a:p>
          <a:p>
            <a:r>
              <a:rPr lang="en-US" dirty="0">
                <a:solidFill>
                  <a:schemeClr val="tx1"/>
                </a:solidFill>
              </a:rPr>
              <a:t>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126</a:t>
            </a:fld>
            <a:endParaRPr lang="en-US"/>
          </a:p>
        </p:txBody>
      </p:sp>
    </p:spTree>
    <p:extLst>
      <p:ext uri="{BB962C8B-B14F-4D97-AF65-F5344CB8AC3E}">
        <p14:creationId xmlns:p14="http://schemas.microsoft.com/office/powerpoint/2010/main" val="2236606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127</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128</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129</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year, there will be both </a:t>
            </a:r>
          </a:p>
          <a:p>
            <a:endParaRPr lang="en-US" dirty="0">
              <a:solidFill>
                <a:schemeClr val="tx1"/>
              </a:solidFill>
            </a:endParaRPr>
          </a:p>
          <a:p>
            <a:r>
              <a:rPr lang="en-US" dirty="0">
                <a:solidFill>
                  <a:schemeClr val="tx1"/>
                </a:solidFill>
              </a:rPr>
              <a:t>Development Sprints and </a:t>
            </a:r>
          </a:p>
          <a:p>
            <a:endParaRPr lang="en-US" dirty="0">
              <a:solidFill>
                <a:schemeClr val="tx1"/>
              </a:solidFill>
            </a:endParaRPr>
          </a:p>
          <a:p>
            <a:r>
              <a:rPr lang="en-US" dirty="0">
                <a:solidFill>
                  <a:schemeClr val="tx1"/>
                </a:solidFill>
              </a:rPr>
              <a:t>Contribution Sprints. </a:t>
            </a:r>
          </a:p>
          <a:p>
            <a:endParaRPr lang="en-US" dirty="0">
              <a:solidFill>
                <a:schemeClr val="tx1"/>
              </a:solidFill>
            </a:endParaRPr>
          </a:p>
          <a:p>
            <a:r>
              <a:rPr lang="en-US" dirty="0">
                <a:solidFill>
                  <a:schemeClr val="tx1"/>
                </a:solidFill>
              </a:rPr>
              <a:t>If you’re looking to get involved, this is a great opportunity to do so and I highly encourage you all to go. </a:t>
            </a:r>
          </a:p>
          <a:p>
            <a:endParaRPr lang="en-US" dirty="0">
              <a:solidFill>
                <a:schemeClr val="tx1"/>
              </a:solidFill>
            </a:endParaRPr>
          </a:p>
          <a:p>
            <a:r>
              <a:rPr lang="en-US" dirty="0">
                <a:solidFill>
                  <a:schemeClr val="tx1"/>
                </a:solidFill>
              </a:rPr>
              <a:t>Hope to see you there</a:t>
            </a:r>
          </a:p>
        </p:txBody>
      </p:sp>
      <p:sp>
        <p:nvSpPr>
          <p:cNvPr id="4" name="Slide Number Placeholder 3"/>
          <p:cNvSpPr>
            <a:spLocks noGrp="1"/>
          </p:cNvSpPr>
          <p:nvPr>
            <p:ph type="sldNum" sz="quarter" idx="5"/>
          </p:nvPr>
        </p:nvSpPr>
        <p:spPr/>
        <p:txBody>
          <a:bodyPr/>
          <a:lstStyle/>
          <a:p>
            <a:fld id="{5B105CD6-096C-EA40-9B31-0FFB08AC29C0}" type="slidenum">
              <a:rPr lang="en-US" smtClean="0"/>
              <a:t>130</a:t>
            </a:fld>
            <a:endParaRPr lang="en-US"/>
          </a:p>
        </p:txBody>
      </p:sp>
    </p:spTree>
    <p:extLst>
      <p:ext uri="{BB962C8B-B14F-4D97-AF65-F5344CB8AC3E}">
        <p14:creationId xmlns:p14="http://schemas.microsoft.com/office/powerpoint/2010/main" val="42426504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I’d like to Thank a few people that helped me with this presentation. Without their help this presentation wouldn’t be what it is</a:t>
            </a:r>
          </a:p>
          <a:p>
            <a:endParaRPr lang="en-US" dirty="0">
              <a:solidFill>
                <a:schemeClr val="tx1"/>
              </a:solidFill>
            </a:endParaRPr>
          </a:p>
          <a:p>
            <a:r>
              <a:rPr lang="en-US" dirty="0">
                <a:solidFill>
                  <a:schemeClr val="tx1"/>
                </a:solidFill>
              </a:rPr>
              <a:t>Don’t read the names, just hit the button</a:t>
            </a:r>
          </a:p>
        </p:txBody>
      </p:sp>
      <p:sp>
        <p:nvSpPr>
          <p:cNvPr id="4" name="Slide Number Placeholder 3"/>
          <p:cNvSpPr>
            <a:spLocks noGrp="1"/>
          </p:cNvSpPr>
          <p:nvPr>
            <p:ph type="sldNum" sz="quarter" idx="5"/>
          </p:nvPr>
        </p:nvSpPr>
        <p:spPr/>
        <p:txBody>
          <a:bodyPr/>
          <a:lstStyle/>
          <a:p>
            <a:fld id="{5B105CD6-096C-EA40-9B31-0FFB08AC29C0}" type="slidenum">
              <a:rPr lang="en-US" smtClean="0"/>
              <a:t>131</a:t>
            </a:fld>
            <a:endParaRPr lang="en-US"/>
          </a:p>
        </p:txBody>
      </p:sp>
    </p:spTree>
    <p:extLst>
      <p:ext uri="{BB962C8B-B14F-4D97-AF65-F5344CB8AC3E}">
        <p14:creationId xmlns:p14="http://schemas.microsoft.com/office/powerpoint/2010/main" val="1980864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132</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133</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134</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 comment on the issue thanking me for working on the ticket … the original reporter for the ticket!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was so excited that I let the world know about it on Twitter / X</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spent the rest of my time at the sprints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working on other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non-ORM related tickets (a quick documentation update)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other Django projects (an update to Django Packages to add a View More button to the home page)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an amazing time at the conference and the sprints last year,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I’m sure you will this year. </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When it was all over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1037861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headed home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having been able to close a bug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ORM!!!!</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I felt *really* good about this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This is a scene from the James Cameron movie Titanic (released December 19, 1997) when Leonardo </a:t>
            </a:r>
            <a:r>
              <a:rPr lang="en-US" b="0" dirty="0" err="1">
                <a:solidFill>
                  <a:schemeClr val="tx1"/>
                </a:solidFill>
                <a:effectLst/>
                <a:latin typeface="Inconsolata NF Regular" pitchFamily="49" charset="77"/>
              </a:rPr>
              <a:t>Dicaprio’s</a:t>
            </a:r>
            <a:r>
              <a:rPr lang="en-US" b="0" dirty="0">
                <a:solidFill>
                  <a:schemeClr val="tx1"/>
                </a:solidFill>
                <a:effectLst/>
                <a:latin typeface="Inconsolata NF Regular" pitchFamily="49" charset="77"/>
              </a:rPr>
              <a:t> character says, “I’m the king of the world!”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that’s kind of how I felt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Funny Story … I’ve never seen this movie</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are attending their first </a:t>
            </a:r>
            <a:r>
              <a:rPr lang="en-US" dirty="0" err="1"/>
              <a:t>DjangoCon</a:t>
            </a:r>
            <a:endParaRPr lang="en-US" dirty="0"/>
          </a:p>
          <a:p>
            <a:endParaRPr lang="en-US" dirty="0"/>
          </a:p>
          <a:p>
            <a:r>
              <a:rPr lang="en-US" dirty="0"/>
              <a:t>ACTION: Get a drink of water</a:t>
            </a:r>
          </a:p>
          <a:p>
            <a:endParaRPr lang="en-US" dirty="0"/>
          </a:p>
          <a:p>
            <a:r>
              <a:rPr lang="en-US" dirty="0"/>
              <a:t>Awesome! And welcome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Shai Berger is a member of the Django Security team</a:t>
            </a:r>
          </a:p>
          <a:p>
            <a:endParaRPr lang="en-US" dirty="0">
              <a:solidFill>
                <a:schemeClr val="tx1"/>
              </a:solidFill>
            </a:endParaRPr>
          </a:p>
          <a:p>
            <a:r>
              <a:rPr lang="en-US" dirty="0">
                <a:solidFill>
                  <a:schemeClr val="tx1"/>
                </a:solidFill>
              </a:rPr>
              <a:t>Sorry -- this is still broken on </a:t>
            </a:r>
            <a:r>
              <a:rPr lang="en-US" dirty="0" err="1">
                <a:solidFill>
                  <a:schemeClr val="tx1"/>
                </a:solidFill>
              </a:rPr>
              <a:t>Sqlite</a:t>
            </a:r>
            <a:r>
              <a:rPr lang="en-US" dirty="0">
                <a:solidFill>
                  <a:schemeClr val="tx1"/>
                </a:solidFill>
              </a:rPr>
              <a:t>. </a:t>
            </a:r>
          </a:p>
          <a:p>
            <a:endParaRPr lang="en-US" dirty="0">
              <a:solidFill>
                <a:schemeClr val="tx1"/>
              </a:solidFill>
            </a:endParaRPr>
          </a:p>
          <a:p>
            <a:r>
              <a:rPr lang="en-US" dirty="0">
                <a:solidFill>
                  <a:schemeClr val="tx1"/>
                </a:solidFill>
              </a:rPr>
              <a:t>The additions and fixes mentioned are mostly for Oracle and other backends. </a:t>
            </a:r>
          </a:p>
          <a:p>
            <a:endParaRPr lang="en-US" dirty="0">
              <a:solidFill>
                <a:schemeClr val="tx1"/>
              </a:solidFill>
            </a:endParaRPr>
          </a:p>
          <a:p>
            <a:r>
              <a:rPr lang="en-US" dirty="0">
                <a:solidFill>
                  <a:schemeClr val="tx1"/>
                </a:solidFill>
              </a:rPr>
              <a:t>The </a:t>
            </a:r>
            <a:r>
              <a:rPr lang="en-US" dirty="0" err="1">
                <a:solidFill>
                  <a:schemeClr val="tx1"/>
                </a:solidFill>
              </a:rPr>
              <a:t>Sqlite</a:t>
            </a:r>
            <a:r>
              <a:rPr lang="en-US" dirty="0">
                <a:solidFill>
                  <a:schemeClr val="tx1"/>
                </a:solidFill>
              </a:rPr>
              <a:t> backend, at the time I write this, </a:t>
            </a:r>
          </a:p>
          <a:p>
            <a:endParaRPr lang="en-US" dirty="0">
              <a:solidFill>
                <a:schemeClr val="tx1"/>
              </a:solidFill>
            </a:endParaRPr>
          </a:p>
          <a:p>
            <a:r>
              <a:rPr lang="en-US" dirty="0">
                <a:solidFill>
                  <a:schemeClr val="tx1"/>
                </a:solidFill>
              </a:rPr>
              <a:t>still has </a:t>
            </a:r>
            <a:r>
              <a:rPr lang="en-US" dirty="0" err="1">
                <a:solidFill>
                  <a:schemeClr val="tx1"/>
                </a:solidFill>
              </a:rPr>
              <a:t>supports_paramstyle_pyformat</a:t>
            </a:r>
            <a:r>
              <a:rPr lang="en-US" dirty="0">
                <a:solidFill>
                  <a:schemeClr val="tx1"/>
                </a:solidFill>
              </a:rPr>
              <a:t> = False </a:t>
            </a:r>
          </a:p>
          <a:p>
            <a:endParaRPr lang="en-US" dirty="0">
              <a:solidFill>
                <a:schemeClr val="tx1"/>
              </a:solidFill>
            </a:endParaRPr>
          </a:p>
          <a:p>
            <a:r>
              <a:rPr lang="en-US" dirty="0">
                <a:solidFill>
                  <a:schemeClr val="tx1"/>
                </a:solidFill>
              </a:rPr>
              <a:t>and still borks with a syntax error if you try to replicate the session in the ticket description.</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What is  </a:t>
            </a:r>
            <a:r>
              <a:rPr lang="en-US" dirty="0" err="1">
                <a:solidFill>
                  <a:schemeClr val="tx1"/>
                </a:solidFill>
              </a:rPr>
              <a:t>supports_paramstyle_pyformat</a:t>
            </a:r>
            <a:r>
              <a:rPr lang="en-US" dirty="0">
                <a:solidFill>
                  <a:schemeClr val="tx1"/>
                </a:solidFill>
              </a:rPr>
              <a:t>?</a:t>
            </a:r>
          </a:p>
          <a:p>
            <a:endParaRPr lang="en-US" dirty="0">
              <a:solidFill>
                <a:schemeClr val="tx1"/>
              </a:solidFill>
            </a:endParaRPr>
          </a:p>
          <a:p>
            <a:r>
              <a:rPr lang="en-US" dirty="0">
                <a:solidFill>
                  <a:schemeClr val="tx1"/>
                </a:solidFill>
              </a:rPr>
              <a:t>It’s a flag</a:t>
            </a:r>
          </a:p>
          <a:p>
            <a:endParaRPr lang="en-US" dirty="0">
              <a:solidFill>
                <a:schemeClr val="tx1"/>
              </a:solidFill>
            </a:endParaRPr>
          </a:p>
          <a:p>
            <a:r>
              <a:rPr lang="en-US" dirty="0">
                <a:solidFill>
                  <a:schemeClr val="tx1"/>
                </a:solidFill>
              </a:rPr>
              <a:t>That indicates if the backend (SQLite, Postgres, Oracle, </a:t>
            </a:r>
            <a:r>
              <a:rPr lang="en-US" dirty="0" err="1">
                <a:solidFill>
                  <a:schemeClr val="tx1"/>
                </a:solidFill>
              </a:rPr>
              <a:t>etc</a:t>
            </a:r>
            <a:r>
              <a:rPr lang="en-US" dirty="0">
                <a:solidFill>
                  <a:schemeClr val="tx1"/>
                </a:solidFill>
              </a:rPr>
              <a:t>) support '</a:t>
            </a:r>
            <a:r>
              <a:rPr lang="en-US" dirty="0" err="1">
                <a:solidFill>
                  <a:schemeClr val="tx1"/>
                </a:solidFill>
              </a:rPr>
              <a:t>pyformat</a:t>
            </a:r>
            <a:r>
              <a:rPr lang="en-US" dirty="0">
                <a:solidFill>
                  <a:schemeClr val="tx1"/>
                </a:solidFill>
              </a:rPr>
              <a:t>' style </a:t>
            </a:r>
          </a:p>
          <a:p>
            <a:endParaRPr lang="en-US" dirty="0">
              <a:solidFill>
                <a:schemeClr val="tx1"/>
              </a:solidFill>
            </a:endParaRPr>
          </a:p>
          <a:p>
            <a:r>
              <a:rPr lang="en-US" dirty="0">
                <a:solidFill>
                  <a:schemeClr val="tx1"/>
                </a:solidFill>
              </a:rPr>
              <a:t>("... %(name)s ...", {'name': value})</a:t>
            </a:r>
          </a:p>
          <a:p>
            <a:r>
              <a:rPr lang="en-US" dirty="0">
                <a:solidFill>
                  <a:schemeClr val="tx1"/>
                </a:solidFill>
              </a:rPr>
              <a:t>parameter passing </a:t>
            </a:r>
          </a:p>
          <a:p>
            <a:endParaRPr lang="en-US" dirty="0">
              <a:solidFill>
                <a:schemeClr val="tx1"/>
              </a:solidFill>
            </a:endParaRPr>
          </a:p>
          <a:p>
            <a:r>
              <a:rPr lang="en-US" dirty="0">
                <a:solidFill>
                  <a:schemeClr val="tx1"/>
                </a:solidFill>
              </a:rPr>
              <a:t>Note this can be provided by the backend even if not</a:t>
            </a:r>
          </a:p>
          <a:p>
            <a:endParaRPr lang="en-US" dirty="0">
              <a:solidFill>
                <a:schemeClr val="tx1"/>
              </a:solidFill>
            </a:endParaRPr>
          </a:p>
          <a:p>
            <a:r>
              <a:rPr lang="en-US" dirty="0">
                <a:solidFill>
                  <a:schemeClr val="tx1"/>
                </a:solidFill>
              </a:rPr>
              <a:t>supported by the Python driver</a:t>
            </a:r>
          </a:p>
          <a:p>
            <a:endParaRPr lang="en-US" dirty="0">
              <a:solidFill>
                <a:schemeClr val="tx1"/>
              </a:solidFill>
            </a:endParaRPr>
          </a:p>
          <a:p>
            <a:r>
              <a:rPr lang="en-US" dirty="0">
                <a:solidFill>
                  <a:schemeClr val="tx1"/>
                </a:solidFill>
              </a:rPr>
              <a:t>For SQLite this was set to False</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3213931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Oh No!</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faced with two potential choices:</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Fix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Embarrassed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declared it fixed on Twitter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people at the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Sprints ASK ME HOW I DID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Imposter Syndrome –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that voice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back of my head asking,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“Can YOU work on this on your own? Do you really know what you’re doing?”</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Entitled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 work for a Medical Services Organization in Southern California. </a:t>
            </a:r>
          </a:p>
          <a:p>
            <a:endParaRPr lang="en-US" dirty="0"/>
          </a:p>
          <a:p>
            <a:r>
              <a:rPr lang="en-US" dirty="0"/>
              <a:t>Part of my duties include managing a team of web developers and one of our newer projects is an internal Django App</a:t>
            </a:r>
          </a:p>
          <a:p>
            <a:endParaRPr lang="en-US" dirty="0"/>
          </a:p>
          <a:p>
            <a:r>
              <a:rPr lang="en-US" dirty="0"/>
              <a:t>Today I'm going to talk about the fantastic experience I had in trying to fix a bug in the Django ORM</a:t>
            </a:r>
          </a:p>
          <a:p>
            <a:endParaRPr lang="en-US" dirty="0"/>
          </a:p>
          <a:p>
            <a:r>
              <a:rPr lang="en-US" dirty="0"/>
              <a:t>But first, a side quest</a:t>
            </a:r>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a:t>
            </a:r>
          </a:p>
          <a:p>
            <a:r>
              <a:rPr lang="en-US" dirty="0">
                <a:solidFill>
                  <a:schemeClr val="tx1"/>
                </a:solidFill>
              </a:rPr>
              <a:t>1. The vast majority of tickets are no harder than the work you do to solve problems every single day using Django</a:t>
            </a:r>
          </a:p>
          <a:p>
            <a:r>
              <a:rPr lang="en-US" dirty="0">
                <a:solidFill>
                  <a:schemeClr val="tx1"/>
                </a:solidFill>
              </a:rPr>
              <a:t>	a. Yes they need, time, thought, and a little bit of your love</a:t>
            </a:r>
          </a:p>
          <a:p>
            <a:r>
              <a:rPr lang="en-US" dirty="0">
                <a:solidFill>
                  <a:schemeClr val="tx1"/>
                </a:solidFill>
              </a:rPr>
              <a:t>	b. If you get stuck while trying to solve it you can ask for help!</a:t>
            </a:r>
          </a:p>
          <a:p>
            <a:r>
              <a:rPr lang="en-US" dirty="0">
                <a:solidFill>
                  <a:schemeClr val="tx1"/>
                </a:solidFill>
              </a:rPr>
              <a:t>ACTION: take a sip of water</a:t>
            </a:r>
          </a:p>
          <a:p>
            <a:r>
              <a:rPr lang="en-US" dirty="0">
                <a:solidFill>
                  <a:schemeClr val="tx1"/>
                </a:solidFill>
              </a:rPr>
              <a:t>2. The review process is challenging </a:t>
            </a:r>
          </a:p>
          <a:p>
            <a:r>
              <a:rPr lang="en-US" dirty="0">
                <a:solidFill>
                  <a:schemeClr val="tx1"/>
                </a:solidFill>
              </a:rPr>
              <a:t>	a. … but everyone gets the same review process; </a:t>
            </a:r>
          </a:p>
          <a:p>
            <a:r>
              <a:rPr lang="en-US" dirty="0">
                <a:solidFill>
                  <a:schemeClr val="tx1"/>
                </a:solidFill>
              </a:rPr>
              <a:t>	b. it’s not personal</a:t>
            </a:r>
          </a:p>
          <a:p>
            <a:r>
              <a:rPr lang="en-US" dirty="0">
                <a:solidFill>
                  <a:schemeClr val="tx1"/>
                </a:solidFill>
              </a:rPr>
              <a:t>	c. Where I work we always try to make the code review about the code and never about the person that wrote the code. We all want the code to be the best it can possibly be, and these code reviews, while challenging, will make the code better AND you’ll more than likely learn something. I found this to be true as I worked on this ticket. It was never about me, but always about making the code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take a sip of water</a:t>
            </a:r>
          </a:p>
          <a:p>
            <a:r>
              <a:rPr lang="en-US" dirty="0">
                <a:solidFill>
                  <a:schemeClr val="tx1"/>
                </a:solidFill>
              </a:rPr>
              <a:t>3. You can do it. </a:t>
            </a:r>
          </a:p>
          <a:p>
            <a:r>
              <a:rPr lang="en-US" dirty="0">
                <a:solidFill>
                  <a:schemeClr val="tx1"/>
                </a:solidFill>
              </a:rPr>
              <a:t>	a. You are qualified! </a:t>
            </a:r>
          </a:p>
          <a:p>
            <a:r>
              <a:rPr lang="en-US" dirty="0">
                <a:solidFill>
                  <a:schemeClr val="tx1"/>
                </a:solidFill>
              </a:rPr>
              <a:t>	b. If you’ve spent time working on an issue you are the World Expert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June of 2021 Sarah Boyce posted the comment on ticket 32359: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was wondering if this is being worked on or if I could try and pick it up, happy to work on it in a group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Hi Sarah - you're very welcome to pick it up.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I'd suggest an initial time-boxed investigation to work out what the state of play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that point you'll be the world expert TM on this issue, so either you'll have an idea or you'll want input. If you open a PR at that point (even just adding comments in the second case) to explain what's going on, it's easier for others to get up to speed and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Advice from former Fellow Carlton Gibson to current Triage and Review team member Sarah Boyce before she was a member of the Triage and Review team</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went to work on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did what most of us probably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when we’re assigned a Bug for work,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or on a personal project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should have done a better job of when I initially worked the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Write down what you learned (as your learning it)</a:t>
            </a:r>
          </a:p>
          <a:p>
            <a:pPr marL="228600" indent="-228600">
              <a:buAutoNum type="arabicPeriod"/>
            </a:pPr>
            <a:r>
              <a:rPr lang="en-US" dirty="0">
                <a:solidFill>
                  <a:schemeClr val="tx1"/>
                </a:solidFill>
              </a:rPr>
              <a:t>Replicate the Bug</a:t>
            </a:r>
          </a:p>
          <a:p>
            <a:pPr marL="228600" indent="-228600">
              <a:buAutoNum type="arabicPeriod"/>
            </a:pPr>
            <a:r>
              <a:rPr lang="en-US" dirty="0">
                <a:solidFill>
                  <a:schemeClr val="tx1"/>
                </a:solidFill>
              </a:rPr>
              <a:t>Read some docs (which can include Doc strings!)</a:t>
            </a:r>
          </a:p>
          <a:p>
            <a:pPr marL="228600" indent="-228600">
              <a:buAutoNum type="arabicPeriod"/>
            </a:pPr>
            <a:r>
              <a:rPr lang="en-US" dirty="0">
                <a:solidFill>
                  <a:schemeClr val="tx1"/>
                </a:solidFill>
              </a:rPr>
              <a:t>Write some code</a:t>
            </a:r>
          </a:p>
          <a:p>
            <a:pPr marL="228600" indent="-228600">
              <a:buAutoNum type="arabicPeriod"/>
            </a:pPr>
            <a:r>
              <a:rPr lang="en-US" dirty="0">
                <a:solidFill>
                  <a:schemeClr val="tx1"/>
                </a:solidFill>
              </a:rPr>
              <a:t>Test the code</a:t>
            </a:r>
          </a:p>
          <a:p>
            <a:pPr marL="228600" indent="-228600">
              <a:buAutoNum type="arabicPeriod"/>
            </a:pPr>
            <a:endParaRPr lang="en-US" dirty="0">
              <a:solidFill>
                <a:schemeClr val="tx1"/>
              </a:solidFill>
            </a:endParaRPr>
          </a:p>
          <a:p>
            <a:pPr marL="0" indent="0">
              <a:buFontTx/>
              <a:buNone/>
            </a:pPr>
            <a:r>
              <a:rPr lang="en-US" dirty="0">
                <a:solidFill>
                  <a:schemeClr val="tx1"/>
                </a:solidFill>
              </a:rPr>
              <a:t>But before we can write down what we’ve learned, we need to learn some stuff!</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3562700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set up the connection to point to a </a:t>
            </a:r>
            <a:r>
              <a:rPr lang="en-US" dirty="0" err="1"/>
              <a:t>Posgres</a:t>
            </a:r>
            <a:r>
              <a:rPr lang="en-US" dirty="0"/>
              <a:t> Database</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3489492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steps to reproduce the bug from the original ticket are, from the </a:t>
            </a:r>
            <a:r>
              <a:rPr lang="en-US" dirty="0" err="1">
                <a:solidFill>
                  <a:schemeClr val="tx1"/>
                </a:solidFill>
              </a:rPr>
              <a:t>repl</a:t>
            </a:r>
            <a:endParaRPr lang="en-US" dirty="0">
              <a:solidFill>
                <a:schemeClr val="tx1"/>
              </a:solidFill>
            </a:endParaRPr>
          </a:p>
          <a:p>
            <a:endParaRPr lang="en-US" dirty="0">
              <a:solidFill>
                <a:schemeClr val="tx1"/>
              </a:solidFill>
            </a:endParaRPr>
          </a:p>
          <a:p>
            <a:pPr marL="0" indent="0">
              <a:buNone/>
            </a:pPr>
            <a:r>
              <a:rPr lang="en-US" dirty="0">
                <a:solidFill>
                  <a:schemeClr val="tx1"/>
                </a:solidFill>
              </a:rPr>
              <a:t>&gt;&gt;&gt; from </a:t>
            </a:r>
            <a:r>
              <a:rPr lang="en-US" dirty="0" err="1">
                <a:solidFill>
                  <a:schemeClr val="tx1"/>
                </a:solidFill>
              </a:rPr>
              <a:t>django.db</a:t>
            </a:r>
            <a:r>
              <a:rPr lang="en-US" dirty="0">
                <a:solidFill>
                  <a:schemeClr val="tx1"/>
                </a:solidFill>
              </a:rPr>
              <a:t> import connection</a:t>
            </a:r>
          </a:p>
          <a:p>
            <a:pPr marL="0" indent="0">
              <a:buNone/>
            </a:pPr>
            <a:r>
              <a:rPr lang="en-US" dirty="0">
                <a:solidFill>
                  <a:schemeClr val="tx1"/>
                </a:solidFill>
              </a:rPr>
              <a:t>&gt;&gt;&gt; c = </a:t>
            </a:r>
            <a:r>
              <a:rPr lang="en-US" dirty="0" err="1">
                <a:solidFill>
                  <a:schemeClr val="tx1"/>
                </a:solidFill>
              </a:rPr>
              <a:t>connection.cursor</a:t>
            </a:r>
            <a:r>
              <a:rPr lang="en-US" dirty="0">
                <a:solidFill>
                  <a:schemeClr val="tx1"/>
                </a:solidFill>
              </a:rPr>
              <a:t>()</a:t>
            </a:r>
          </a:p>
          <a:p>
            <a:pPr marL="0" indent="0">
              <a:buNone/>
            </a:pPr>
            <a:r>
              <a:rPr lang="en-US" dirty="0">
                <a:solidFill>
                  <a:schemeClr val="tx1"/>
                </a:solidFill>
              </a:rPr>
              <a:t>&gt;&gt;&gt; </a:t>
            </a:r>
            <a:r>
              <a:rPr lang="en-US" dirty="0" err="1">
                <a:solidFill>
                  <a:schemeClr val="tx1"/>
                </a:solidFill>
              </a:rPr>
              <a:t>c.execute</a:t>
            </a:r>
            <a:r>
              <a:rPr lang="en-US" dirty="0">
                <a:solidFill>
                  <a:schemeClr val="tx1"/>
                </a:solidFill>
              </a:rPr>
              <a:t>("select </a:t>
            </a:r>
            <a:r>
              <a:rPr lang="en-US" dirty="0" err="1">
                <a:solidFill>
                  <a:schemeClr val="tx1"/>
                </a:solidFill>
              </a:rPr>
              <a:t>app_label</a:t>
            </a:r>
            <a:r>
              <a:rPr lang="en-US" dirty="0">
                <a:solidFill>
                  <a:schemeClr val="tx1"/>
                </a:solidFill>
              </a:rPr>
              <a:t> from </a:t>
            </a:r>
            <a:r>
              <a:rPr lang="en-US" dirty="0" err="1">
                <a:solidFill>
                  <a:schemeClr val="tx1"/>
                </a:solidFill>
              </a:rPr>
              <a:t>django_content_type</a:t>
            </a:r>
            <a:r>
              <a:rPr lang="en-US" dirty="0">
                <a:solidFill>
                  <a:schemeClr val="tx1"/>
                </a:solidFill>
              </a:rPr>
              <a:t> where id = 1")</a:t>
            </a:r>
          </a:p>
          <a:p>
            <a:pPr marL="0" indent="0">
              <a:buNone/>
            </a:pPr>
            <a:r>
              <a:rPr lang="en-US" dirty="0">
                <a:solidFill>
                  <a:schemeClr val="tx1"/>
                </a:solidFill>
              </a:rPr>
              <a:t>&gt;&gt;&gt; </a:t>
            </a:r>
            <a:r>
              <a:rPr lang="en-US" dirty="0" err="1">
                <a:solidFill>
                  <a:schemeClr val="tx1"/>
                </a:solidFill>
              </a:rPr>
              <a:t>c.execute</a:t>
            </a:r>
            <a:r>
              <a:rPr lang="en-US" dirty="0">
                <a:solidFill>
                  <a:schemeClr val="tx1"/>
                </a:solidFill>
              </a:rPr>
              <a:t>("select </a:t>
            </a:r>
            <a:r>
              <a:rPr lang="en-US" dirty="0" err="1">
                <a:solidFill>
                  <a:schemeClr val="tx1"/>
                </a:solidFill>
              </a:rPr>
              <a:t>app_label</a:t>
            </a:r>
            <a:r>
              <a:rPr lang="en-US" dirty="0">
                <a:solidFill>
                  <a:schemeClr val="tx1"/>
                </a:solidFill>
              </a:rPr>
              <a:t> from </a:t>
            </a:r>
            <a:r>
              <a:rPr lang="en-US" dirty="0" err="1">
                <a:solidFill>
                  <a:schemeClr val="tx1"/>
                </a:solidFill>
              </a:rPr>
              <a:t>django_content_type</a:t>
            </a:r>
            <a:r>
              <a:rPr lang="en-US" dirty="0">
                <a:solidFill>
                  <a:schemeClr val="tx1"/>
                </a:solidFill>
              </a:rPr>
              <a:t> where id = %(id)s", {'id':'1’})</a:t>
            </a:r>
          </a:p>
          <a:p>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2091676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runs without error</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3603913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Now, we set up the connection to point to a SQLite Database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156262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will generate a stack track error</a:t>
            </a:r>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18600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There I was ... Mt Whitney Trail Crest, 13,600 ft (4159 m) above sea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had spent the 7 days hiking to get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was only 3 miles from the summit of Mt Whitney ... but I wasn't sure I could go any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My hiking companions told me I didn't look so good.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Truth be told, I didn't feel so good either.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Did I make it to the summit?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Drink Water</a:t>
            </a:r>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get this stack trace</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13929894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Roboto" panose="02000000000000000000" pitchFamily="2" charset="0"/>
              </a:rPr>
              <a:t>A comment posted by Baptiste </a:t>
            </a:r>
            <a:r>
              <a:rPr lang="en-US" b="0" i="0" dirty="0" err="1">
                <a:solidFill>
                  <a:schemeClr val="tx1"/>
                </a:solidFill>
                <a:effectLst/>
                <a:latin typeface="Roboto" panose="02000000000000000000" pitchFamily="2" charset="0"/>
              </a:rPr>
              <a:t>Mispelon</a:t>
            </a:r>
            <a:r>
              <a:rPr lang="en-US" b="0" i="0" dirty="0">
                <a:solidFill>
                  <a:schemeClr val="tx1"/>
                </a:solidFill>
                <a:effectLst/>
                <a:latin typeface="Roboto" panose="02000000000000000000" pitchFamily="2" charset="0"/>
              </a:rPr>
              <a:t> in November 2019 provided a workaround. Their comment was</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I don't know how recent it is, but </a:t>
            </a:r>
            <a:r>
              <a:rPr lang="en-US" b="0" i="0" dirty="0" err="1">
                <a:solidFill>
                  <a:schemeClr val="tx1"/>
                </a:solidFill>
                <a:effectLst/>
                <a:latin typeface="Roboto" panose="02000000000000000000" pitchFamily="2" charset="0"/>
              </a:rPr>
              <a:t>sqlite</a:t>
            </a:r>
            <a:r>
              <a:rPr lang="en-US" b="0" i="0" dirty="0">
                <a:solidFill>
                  <a:schemeClr val="tx1"/>
                </a:solidFill>
                <a:effectLst/>
                <a:latin typeface="Roboto" panose="02000000000000000000" pitchFamily="2" charset="0"/>
              </a:rPr>
              <a:t> does support named parameters, albeit with a different syntax </a:t>
            </a:r>
            <a:r>
              <a:rPr lang="en-US" b="0" i="0" u="none" strike="noStrike" dirty="0">
                <a:solidFill>
                  <a:schemeClr val="tx1"/>
                </a:solidFill>
                <a:effectLst/>
                <a:latin typeface="Roboto" panose="02000000000000000000" pitchFamily="2" charset="0"/>
                <a:hlinkClick r:id="rId3">
                  <a:extLst>
                    <a:ext uri="{A12FA001-AC4F-418D-AE19-62706E023703}">
                      <ahyp:hlinkClr xmlns:ahyp="http://schemas.microsoft.com/office/drawing/2018/hyperlinkcolor" val="tx"/>
                    </a:ext>
                  </a:extLst>
                </a:hlinkClick>
              </a:rPr>
              <a:t>[1]</a:t>
            </a:r>
            <a:r>
              <a:rPr lang="en-US" b="0" i="0" dirty="0">
                <a:solidFill>
                  <a:schemeClr val="tx1"/>
                </a:solidFill>
                <a:effectLst/>
                <a:latin typeface="Roboto" panose="02000000000000000000" pitchFamily="2" charset="0"/>
              </a:rPr>
              <a:t>.</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Both of these work on my machine:</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err="1">
                <a:solidFill>
                  <a:schemeClr val="tx1"/>
                </a:solidFill>
                <a:effectLst/>
                <a:latin typeface="Roboto" panose="02000000000000000000" pitchFamily="2" charset="0"/>
              </a:rPr>
              <a:t>c</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execute</a:t>
            </a:r>
            <a:r>
              <a:rPr lang="en-US" b="0" i="0" dirty="0">
                <a:solidFill>
                  <a:schemeClr val="tx1"/>
                </a:solidFill>
                <a:effectLst/>
                <a:latin typeface="Roboto" panose="02000000000000000000" pitchFamily="2" charset="0"/>
              </a:rPr>
              <a:t>("select name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r>
              <a:rPr lang="en-US" b="0" i="0" dirty="0" err="1">
                <a:solidFill>
                  <a:schemeClr val="tx1"/>
                </a:solidFill>
                <a:effectLst/>
                <a:latin typeface="Roboto" panose="02000000000000000000" pitchFamily="2" charset="0"/>
              </a:rPr>
              <a:t>Host</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objects</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raw</a:t>
            </a:r>
            <a:r>
              <a:rPr lang="en-US" b="0" i="0" dirty="0">
                <a:solidFill>
                  <a:schemeClr val="tx1"/>
                </a:solidFill>
                <a:effectLst/>
                <a:latin typeface="Roboto" panose="02000000000000000000" pitchFamily="2" charset="0"/>
              </a:rPr>
              <a:t>("select *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Do we want to try and make the syntax consistent across all backends or would it be enough to document the syntax for each one?</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br>
              <a:rPr lang="en-US" dirty="0">
                <a:solidFill>
                  <a:schemeClr val="tx1"/>
                </a:solidFill>
              </a:rPr>
            </a:b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1364734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applied that work around to the code that borked above it does run as indicated</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363674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1"/>
                </a:solidFill>
              </a:rPr>
              <a:t>OK, we’ve replicated the bug!</a:t>
            </a:r>
          </a:p>
          <a:p>
            <a:pPr marL="228600" indent="-228600">
              <a:buAutoNum type="arabicPeriod"/>
            </a:pPr>
            <a:r>
              <a:rPr lang="en-US" dirty="0">
                <a:solidFill>
                  <a:schemeClr val="tx1"/>
                </a:solidFill>
              </a:rPr>
              <a:t>Now, we’re going to read some docs (which can include Doc strings!)</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1815918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Read some docs … which includes Doc Strings! </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a:t>
            </a:r>
          </a:p>
          <a:p>
            <a:endParaRPr lang="en-US" dirty="0">
              <a:solidFill>
                <a:schemeClr val="tx1"/>
              </a:solidFill>
            </a:endParaRPr>
          </a:p>
          <a:p>
            <a:r>
              <a:rPr lang="en-US" dirty="0">
                <a:solidFill>
                  <a:schemeClr val="tx1"/>
                </a:solidFill>
              </a:rPr>
              <a:t>The second to last line of the Stack Trace says</a:t>
            </a:r>
          </a:p>
          <a:p>
            <a:endParaRPr lang="en-US" dirty="0">
              <a:solidFill>
                <a:schemeClr val="tx1"/>
              </a:solidFill>
            </a:endParaRPr>
          </a:p>
          <a:p>
            <a:r>
              <a:rPr lang="en-US" dirty="0" err="1">
                <a:solidFill>
                  <a:schemeClr val="tx1"/>
                </a:solidFill>
              </a:rPr>
              <a:t>django</a:t>
            </a:r>
            <a:r>
              <a:rPr lang="en-US" dirty="0">
                <a:solidFill>
                  <a:schemeClr val="tx1"/>
                </a:solidFill>
              </a:rPr>
              <a:t>/</a:t>
            </a:r>
            <a:r>
              <a:rPr lang="en-US" dirty="0" err="1">
                <a:solidFill>
                  <a:schemeClr val="tx1"/>
                </a:solidFill>
              </a:rPr>
              <a:t>db</a:t>
            </a:r>
            <a:r>
              <a:rPr lang="en-US" dirty="0">
                <a:solidFill>
                  <a:schemeClr val="tx1"/>
                </a:solidFill>
              </a:rPr>
              <a:t>/backends/sqlite3/</a:t>
            </a:r>
            <a:r>
              <a:rPr lang="en-US" dirty="0" err="1">
                <a:solidFill>
                  <a:schemeClr val="tx1"/>
                </a:solidFill>
              </a:rPr>
              <a:t>base.py</a:t>
            </a:r>
            <a:r>
              <a:rPr lang="en-US" dirty="0">
                <a:solidFill>
                  <a:schemeClr val="tx1"/>
                </a:solidFill>
              </a:rPr>
              <a:t>", line 357, in execute</a:t>
            </a:r>
          </a:p>
          <a:p>
            <a:endParaRPr lang="en-US" dirty="0">
              <a:solidFill>
                <a:schemeClr val="tx1"/>
              </a:solidFill>
            </a:endParaRPr>
          </a:p>
          <a:p>
            <a:r>
              <a:rPr lang="en-US" dirty="0">
                <a:solidFill>
                  <a:schemeClr val="tx1"/>
                </a:solidFill>
              </a:rPr>
              <a:t>So let’s start at Django.db.backends.sqlite3.base.py on line 357</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1020439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leads to the class </a:t>
            </a:r>
            <a:r>
              <a:rPr lang="en-US" dirty="0" err="1">
                <a:solidFill>
                  <a:schemeClr val="tx1"/>
                </a:solidFill>
                <a:latin typeface="Inconsolata NF" pitchFamily="49" charset="77"/>
              </a:rPr>
              <a:t>SQLiteCursorWrapper</a:t>
            </a:r>
            <a:r>
              <a:rPr lang="en-US" dirty="0">
                <a:solidFill>
                  <a:schemeClr val="tx1"/>
                </a:solidFill>
                <a:latin typeface="Inconsolata NF" pitchFamily="49" charset="77"/>
              </a:rPr>
              <a:t> </a:t>
            </a:r>
            <a:r>
              <a:rPr lang="en-US" dirty="0">
                <a:solidFill>
                  <a:schemeClr val="tx1"/>
                </a:solidFill>
              </a:rPr>
              <a:t>which has three methods:</a:t>
            </a:r>
          </a:p>
          <a:p>
            <a:pPr lvl="1"/>
            <a:r>
              <a:rPr lang="en-US" dirty="0">
                <a:solidFill>
                  <a:schemeClr val="tx1"/>
                </a:solidFill>
              </a:rPr>
              <a:t>execute</a:t>
            </a:r>
          </a:p>
          <a:p>
            <a:pPr lvl="1"/>
            <a:r>
              <a:rPr lang="en-US" dirty="0" err="1">
                <a:solidFill>
                  <a:schemeClr val="tx1"/>
                </a:solidFill>
              </a:rPr>
              <a:t>executemany</a:t>
            </a:r>
            <a:endParaRPr lang="en-US" dirty="0">
              <a:solidFill>
                <a:schemeClr val="tx1"/>
              </a:solidFill>
            </a:endParaRPr>
          </a:p>
          <a:p>
            <a:pPr lvl="1"/>
            <a:r>
              <a:rPr lang="en-US" dirty="0" err="1">
                <a:solidFill>
                  <a:schemeClr val="tx1"/>
                </a:solidFill>
              </a:rPr>
              <a:t>convert_query</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3303543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Next Slide after showing for a few </a:t>
            </a:r>
            <a:r>
              <a:rPr lang="en-US" dirty="0" err="1">
                <a:solidFill>
                  <a:schemeClr val="tx1"/>
                </a:solidFill>
              </a:rPr>
              <a:t>sceonds</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552653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Since both methods are dependent upon </a:t>
            </a:r>
            <a:r>
              <a:rPr lang="en-US" dirty="0" err="1">
                <a:solidFill>
                  <a:schemeClr val="tx1"/>
                </a:solidFill>
              </a:rPr>
              <a:t>convert_query</a:t>
            </a:r>
            <a:r>
              <a:rPr lang="en-US" dirty="0">
                <a:solidFill>
                  <a:schemeClr val="tx1"/>
                </a:solidFill>
              </a:rPr>
              <a:t> let’s look there!</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2419351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we see the entire method is just a single line that uses </a:t>
            </a:r>
            <a:r>
              <a:rPr lang="en-US"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56324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trying to make it to </a:t>
            </a:r>
            <a:r>
              <a:rPr lang="en-US" dirty="0" err="1"/>
              <a:t>DjangoCon</a:t>
            </a:r>
            <a:r>
              <a:rPr lang="en-US" dirty="0"/>
              <a:t> US since 2018</a:t>
            </a:r>
          </a:p>
          <a:p>
            <a:endParaRPr lang="en-US" dirty="0"/>
          </a:p>
          <a:p>
            <a:r>
              <a:rPr lang="en-US" dirty="0"/>
              <a:t>2018: But, I had a work conference I had to attend. </a:t>
            </a:r>
          </a:p>
          <a:p>
            <a:endParaRPr lang="en-US" dirty="0"/>
          </a:p>
          <a:p>
            <a:r>
              <a:rPr lang="en-US" dirty="0"/>
              <a:t>2019: It happened again in 2019</a:t>
            </a:r>
          </a:p>
          <a:p>
            <a:endParaRPr lang="en-US" dirty="0"/>
          </a:p>
          <a:p>
            <a:r>
              <a:rPr lang="en-US" dirty="0"/>
              <a:t>2020: I was *determined* to go in 2020 ... but we all know what happened there</a:t>
            </a:r>
          </a:p>
          <a:p>
            <a:endParaRPr lang="en-US" dirty="0"/>
          </a:p>
          <a:p>
            <a:r>
              <a:rPr lang="en-US" dirty="0"/>
              <a:t>2021: I was able to attend the online version in 2021</a:t>
            </a:r>
          </a:p>
          <a:p>
            <a:endParaRPr lang="en-US" dirty="0"/>
          </a:p>
          <a:p>
            <a:r>
              <a:rPr lang="en-US" dirty="0"/>
              <a:t>2022: And then I finally made it in person 2022 … And it was amazing.</a:t>
            </a:r>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Read the slide</a:t>
            </a: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2830305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helper method </a:t>
            </a:r>
            <a:r>
              <a:rPr lang="en-US" b="0" dirty="0">
                <a:solidFill>
                  <a:schemeClr val="tx1"/>
                </a:solidFill>
                <a:latin typeface="Inconsolata NF" pitchFamily="49" charset="77"/>
              </a:rPr>
              <a:t>_</a:t>
            </a:r>
            <a:r>
              <a:rPr lang="en-US" b="0" dirty="0" err="1">
                <a:solidFill>
                  <a:schemeClr val="tx1"/>
                </a:solidFill>
                <a:latin typeface="Inconsolata NF" pitchFamily="49" charset="77"/>
              </a:rPr>
              <a:t>lazy_re_compile</a:t>
            </a:r>
            <a:r>
              <a:rPr lang="en-US" b="0" dirty="0">
                <a:solidFill>
                  <a:schemeClr val="tx1"/>
                </a:solidFill>
                <a:latin typeface="Inconsolata NF" pitchFamily="49" charset="77"/>
              </a:rPr>
              <a:t>() will </a:t>
            </a:r>
            <a:r>
              <a:rPr lang="en-US" dirty="0">
                <a:solidFill>
                  <a:schemeClr val="tx1"/>
                </a:solidFill>
                <a:effectLst/>
              </a:rPr>
              <a:t>lazily compile a regex with flags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Some examples of flags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re.I</a:t>
            </a:r>
            <a:r>
              <a:rPr lang="en-US" dirty="0">
                <a:solidFill>
                  <a:schemeClr val="tx1"/>
                </a:solidFill>
              </a:rPr>
              <a:t>: ignore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effectLst/>
              </a:rPr>
              <a:t>re.S</a:t>
            </a:r>
            <a:r>
              <a:rPr lang="en-US" dirty="0">
                <a:solidFill>
                  <a:schemeClr val="tx1"/>
                </a:solidFill>
                <a:effectLst/>
              </a:rPr>
              <a:t>: </a:t>
            </a:r>
            <a:r>
              <a:rPr lang="en-US" dirty="0">
                <a:solidFill>
                  <a:schemeClr val="tx1"/>
                </a:solidFill>
              </a:rPr>
              <a:t>makes the dot character match any character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our case, we don’t need to worry about the flags though</a:t>
            </a: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3489647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Inconsolata NF" pitchFamily="49" charset="77"/>
              </a:rPr>
              <a:t>OK … so what do we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The issue is with the execute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But that is driven by the </a:t>
            </a:r>
            <a:r>
              <a:rPr lang="en-US" b="0" dirty="0" err="1">
                <a:solidFill>
                  <a:schemeClr val="tx1"/>
                </a:solidFill>
                <a:latin typeface="Inconsolata NF" pitchFamily="49" charset="77"/>
              </a:rPr>
              <a:t>convert_query</a:t>
            </a:r>
            <a:r>
              <a:rPr lang="en-US" b="0" dirty="0">
                <a:solidFill>
                  <a:schemeClr val="tx1"/>
                </a:solidFill>
                <a:latin typeface="Inconsolata NF" pitchFamily="49" charset="77"/>
              </a:rPr>
              <a:t>()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will also likely impact the </a:t>
            </a:r>
            <a:r>
              <a:rPr lang="en-US" b="0" dirty="0" err="1">
                <a:solidFill>
                  <a:schemeClr val="tx1"/>
                </a:solidFill>
                <a:latin typeface="Inconsolata NF" pitchFamily="49" charset="77"/>
              </a:rPr>
              <a:t>executemany</a:t>
            </a:r>
            <a:r>
              <a:rPr lang="en-US" b="0" dirty="0">
                <a:solidFill>
                  <a:schemeClr val="tx1"/>
                </a:solidFill>
                <a:latin typeface="Inconsolata NF" pitchFamily="49" charset="77"/>
              </a:rPr>
              <a:t>() method as well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21525380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2676873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We know from previous slides that the first select statement will fail, while the second one will succeed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SO ... what needs to be done is to somehow transform the first string into the second, accounting for all of the ways that someone could put in a parameter set.</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1872021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We want to replace )s with an empty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Highlighted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we want to replace %( with a :, highlighted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now we have our final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transformation can be done with this regular expression</a:t>
            </a: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38628033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 posted my initial idea to the ticket in Trac</a:t>
            </a:r>
          </a:p>
          <a:p>
            <a:r>
              <a:rPr lang="en-US" dirty="0">
                <a:solidFill>
                  <a:schemeClr val="tx1"/>
                </a:solidFill>
              </a:rPr>
              <a:t>And went to more fully test the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1975135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shot of all of the participants at </a:t>
            </a:r>
            <a:r>
              <a:rPr lang="en-US" dirty="0" err="1"/>
              <a:t>DjangoCon</a:t>
            </a:r>
            <a:r>
              <a:rPr lang="en-US" dirty="0"/>
              <a:t> US last year in San Diego</a:t>
            </a:r>
          </a:p>
          <a:p>
            <a:endParaRPr lang="en-US" dirty="0"/>
          </a:p>
          <a:p>
            <a:r>
              <a:rPr lang="en-US" dirty="0"/>
              <a:t>And yes, that is actually me circled there</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831127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41621111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Drink water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1123981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OK, as I work through testing the issue I've found a few things:</a:t>
            </a:r>
          </a:p>
          <a:p>
            <a:pPr algn="l">
              <a:buFont typeface="+mj-lt"/>
              <a:buAutoNum type="arabicPeriod"/>
            </a:pPr>
            <a:r>
              <a:rPr lang="en-US" b="0" i="0" dirty="0">
                <a:solidFill>
                  <a:schemeClr val="tx1"/>
                </a:solidFill>
                <a:effectLst/>
                <a:latin typeface="-apple-system"/>
              </a:rPr>
              <a:t>There is a features file django.db.backends.sqlite3.features which has a </a:t>
            </a:r>
            <a:r>
              <a:rPr lang="en-US" b="0" i="0" dirty="0" err="1">
                <a:solidFill>
                  <a:schemeClr val="tx1"/>
                </a:solidFill>
                <a:effectLst/>
                <a:latin typeface="-apple-system"/>
              </a:rPr>
              <a:t>DatabaseFeatures</a:t>
            </a:r>
            <a:r>
              <a:rPr lang="en-US" b="0" i="0" dirty="0">
                <a:solidFill>
                  <a:schemeClr val="tx1"/>
                </a:solidFill>
                <a:effectLst/>
                <a:latin typeface="-apple-system"/>
              </a:rPr>
              <a:t> class with </a:t>
            </a:r>
            <a:r>
              <a:rPr lang="en-US" b="0" i="0" dirty="0" err="1">
                <a:solidFill>
                  <a:schemeClr val="tx1"/>
                </a:solidFill>
                <a:effectLst/>
                <a:latin typeface="-apple-system"/>
              </a:rPr>
              <a:t>supports_paramstyle_pyformat</a:t>
            </a:r>
            <a:r>
              <a:rPr lang="en-US" b="0" i="0" dirty="0">
                <a:solidFill>
                  <a:schemeClr val="tx1"/>
                </a:solidFill>
                <a:effectLst/>
                <a:latin typeface="-apple-system"/>
              </a:rPr>
              <a:t> value set to False</a:t>
            </a:r>
          </a:p>
          <a:p>
            <a:pPr algn="l">
              <a:buFont typeface="+mj-lt"/>
              <a:buAutoNum type="arabicPeriod"/>
            </a:pPr>
            <a:r>
              <a:rPr lang="en-US" b="0" i="0" dirty="0">
                <a:solidFill>
                  <a:schemeClr val="tx1"/>
                </a:solidFill>
                <a:effectLst/>
                <a:latin typeface="-apple-system"/>
              </a:rPr>
              <a:t>I see a class called </a:t>
            </a:r>
            <a:r>
              <a:rPr lang="en-US" b="0" i="0" dirty="0" err="1">
                <a:solidFill>
                  <a:schemeClr val="tx1"/>
                </a:solidFill>
                <a:effectLst/>
                <a:latin typeface="-apple-system"/>
              </a:rPr>
              <a:t>RawQueryTests</a:t>
            </a:r>
            <a:r>
              <a:rPr lang="en-US" b="0" i="0" dirty="0">
                <a:solidFill>
                  <a:schemeClr val="tx1"/>
                </a:solidFill>
                <a:effectLst/>
                <a:latin typeface="-apple-system"/>
              </a:rPr>
              <a:t> that has two methods</a:t>
            </a:r>
          </a:p>
          <a:p>
            <a:pPr marL="742950" lvl="1" indent="-285750" algn="l">
              <a:buFont typeface="+mj-lt"/>
              <a:buAutoNum type="arabicPeriod"/>
            </a:pPr>
            <a:r>
              <a:rPr lang="en-US" b="0" i="0" dirty="0" err="1">
                <a:solidFill>
                  <a:schemeClr val="tx1"/>
                </a:solidFill>
                <a:effectLst/>
                <a:latin typeface="-apple-system"/>
              </a:rPr>
              <a:t>test_pyformat_params</a:t>
            </a:r>
            <a:endParaRPr lang="en-US" b="0" i="0" dirty="0">
              <a:solidFill>
                <a:schemeClr val="tx1"/>
              </a:solidFill>
              <a:effectLst/>
              <a:latin typeface="-apple-system"/>
            </a:endParaRPr>
          </a:p>
          <a:p>
            <a:pPr marL="742950" lvl="1" indent="-285750" algn="l">
              <a:buFont typeface="+mj-lt"/>
              <a:buAutoNum type="arabicPeriod"/>
            </a:pPr>
            <a:r>
              <a:rPr lang="en-US" b="0" i="0" dirty="0" err="1">
                <a:solidFill>
                  <a:schemeClr val="tx1"/>
                </a:solidFill>
                <a:effectLst/>
                <a:latin typeface="-apple-system"/>
              </a:rPr>
              <a:t>test_query_representation</a:t>
            </a: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18048094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BUT, in looking at </a:t>
            </a:r>
            <a:r>
              <a:rPr lang="en-US" sz="1200" dirty="0" err="1">
                <a:solidFill>
                  <a:schemeClr val="tx1"/>
                </a:solidFill>
                <a:latin typeface="-apple-system"/>
              </a:rPr>
              <a:t>test_pyformat_params</a:t>
            </a: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I see this decorator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r>
              <a:rPr lang="en-US" dirty="0" err="1">
                <a:solidFill>
                  <a:schemeClr val="tx1"/>
                </a:solidFill>
              </a:rPr>
              <a:t>skipUnlessDBFeature</a:t>
            </a:r>
            <a:r>
              <a:rPr lang="en-US" dirty="0">
                <a:solidFill>
                  <a:schemeClr val="tx1"/>
                </a:solidFill>
              </a:rPr>
              <a:t>("</a:t>
            </a:r>
            <a:r>
              <a:rPr lang="en-US" dirty="0" err="1">
                <a:solidFill>
                  <a:schemeClr val="tx1"/>
                </a:solidFill>
              </a:rPr>
              <a:t>supports_paramstyle_pyformat</a:t>
            </a:r>
            <a:r>
              <a:rPr lang="en-US" dirty="0">
                <a:solidFill>
                  <a:schemeClr val="tx1"/>
                </a:solidFill>
              </a:rPr>
              <a:t>")</a:t>
            </a:r>
            <a:r>
              <a:rPr lang="en-US" b="0" i="0" dirty="0">
                <a:solidFill>
                  <a:schemeClr val="tx1"/>
                </a:solidFill>
                <a:effectLst/>
                <a:latin typeface="-apple-system"/>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Since </a:t>
            </a:r>
            <a:r>
              <a:rPr lang="en-US" dirty="0" err="1">
                <a:solidFill>
                  <a:schemeClr val="tx1"/>
                </a:solidFill>
              </a:rPr>
              <a:t>supports_paramstyle_pyformat</a:t>
            </a:r>
            <a:r>
              <a:rPr lang="en-US" dirty="0">
                <a:solidFill>
                  <a:schemeClr val="tx1"/>
                </a:solidFill>
              </a:rPr>
              <a:t> = False for SQLite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a:t>
            </a:r>
            <a:r>
              <a:rPr lang="en-US" b="0" i="0" dirty="0">
                <a:solidFill>
                  <a:schemeClr val="tx1"/>
                </a:solidFill>
                <a:effectLst/>
                <a:latin typeface="-apple-system"/>
              </a:rPr>
              <a:t>will cause the test to be skipped</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1231668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in order for the tests to check what is happening it looks like I have to:</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Add the code above</a:t>
            </a:r>
          </a:p>
          <a:p>
            <a:pPr algn="l">
              <a:buFont typeface="+mj-lt"/>
              <a:buAutoNum type="arabicPeriod"/>
            </a:pPr>
            <a:r>
              <a:rPr lang="en-US" b="0" i="0" dirty="0">
                <a:solidFill>
                  <a:schemeClr val="tx1"/>
                </a:solidFill>
                <a:effectLst/>
                <a:latin typeface="-apple-system"/>
              </a:rPr>
              <a:t>Change the flag for </a:t>
            </a:r>
            <a:r>
              <a:rPr lang="en-US" b="0" i="0" dirty="0" err="1">
                <a:solidFill>
                  <a:schemeClr val="tx1"/>
                </a:solidFill>
                <a:effectLst/>
                <a:latin typeface="-apple-system"/>
              </a:rPr>
              <a:t>supports_paramstyle_pyformat</a:t>
            </a:r>
            <a:endParaRPr lang="en-US" b="0" i="0" dirty="0">
              <a:solidFill>
                <a:schemeClr val="tx1"/>
              </a:solidFill>
              <a:effectLst/>
              <a:latin typeface="-apple-system"/>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929372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Based on the tests discovered above, it doesn’t look like new tests are needed</a:t>
            </a: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5884240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Before changing the code, let’s see the outcome </a:t>
            </a:r>
          </a:p>
          <a:p>
            <a:endParaRPr lang="en-US" dirty="0">
              <a:solidFill>
                <a:schemeClr val="tx1"/>
              </a:solidFill>
            </a:endParaRPr>
          </a:p>
          <a:p>
            <a:r>
              <a:rPr lang="en-US" dirty="0">
                <a:solidFill>
                  <a:schemeClr val="tx1"/>
                </a:solidFill>
              </a:rPr>
              <a:t>So we’ll run just the two tests using this command</a:t>
            </a: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2623189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tx1"/>
                </a:solidFill>
              </a:rPr>
              <a:t>Since </a:t>
            </a:r>
            <a:r>
              <a:rPr lang="en-US" sz="1200" dirty="0" err="1">
                <a:solidFill>
                  <a:schemeClr val="tx1"/>
                </a:solidFill>
                <a:latin typeface="Inconsolata NF" pitchFamily="49" charset="77"/>
              </a:rPr>
              <a:t>supports_paramstyle_pyformat</a:t>
            </a:r>
            <a:r>
              <a:rPr lang="en-US" sz="1200" dirty="0">
                <a:solidFill>
                  <a:schemeClr val="tx1"/>
                </a:solidFill>
                <a:latin typeface="-apple-system"/>
              </a:rPr>
              <a:t> = </a:t>
            </a:r>
            <a:r>
              <a:rPr lang="en-US" sz="1200" dirty="0">
                <a:solidFill>
                  <a:schemeClr val="tx1"/>
                </a:solidFill>
                <a:latin typeface="Inconsolata NF" pitchFamily="49" charset="77"/>
              </a:rPr>
              <a:t>False</a:t>
            </a:r>
          </a:p>
          <a:p>
            <a:pPr marL="0" indent="0">
              <a:buFont typeface="Arial" panose="020B0604020202020204" pitchFamily="34" charset="0"/>
              <a:buNone/>
            </a:pPr>
            <a:r>
              <a:rPr lang="en-US" sz="1200" dirty="0">
                <a:solidFill>
                  <a:schemeClr val="tx1"/>
                </a:solidFill>
                <a:latin typeface="Inconsolata NF" pitchFamily="49" charset="77"/>
              </a:rPr>
              <a:t>The test </a:t>
            </a:r>
            <a:r>
              <a:rPr lang="en-US" sz="1200" dirty="0" err="1">
                <a:solidFill>
                  <a:schemeClr val="tx1"/>
                </a:solidFill>
                <a:latin typeface="Inconsolata NF" pitchFamily="49" charset="77"/>
              </a:rPr>
              <a:t>test_pyformat_params</a:t>
            </a:r>
            <a:r>
              <a:rPr lang="en-US" sz="1200" dirty="0">
                <a:solidFill>
                  <a:schemeClr val="tx1"/>
                </a:solidFill>
                <a:latin typeface="Inconsolata NF" pitchFamily="49" charset="77"/>
              </a:rPr>
              <a:t> should be skipped</a:t>
            </a:r>
          </a:p>
          <a:p>
            <a:pPr marL="0" indent="0">
              <a:buFont typeface="Arial" panose="020B0604020202020204" pitchFamily="34" charset="0"/>
              <a:buNone/>
            </a:pPr>
            <a:r>
              <a:rPr lang="en-US" sz="1200" dirty="0">
                <a:solidFill>
                  <a:schemeClr val="tx1"/>
                </a:solidFill>
                <a:latin typeface="Inconsolata NF" pitchFamily="49" charset="77"/>
              </a:rPr>
              <a:t>While the test </a:t>
            </a:r>
            <a:r>
              <a:rPr lang="en-US" sz="1200" dirty="0" err="1">
                <a:solidFill>
                  <a:schemeClr val="tx1"/>
                </a:solidFill>
                <a:latin typeface="Inconsolata NF" pitchFamily="49" charset="77"/>
              </a:rPr>
              <a:t>test_query_representation</a:t>
            </a:r>
            <a:r>
              <a:rPr lang="en-US" sz="1200" dirty="0">
                <a:solidFill>
                  <a:schemeClr val="tx1"/>
                </a:solidFill>
                <a:latin typeface="Inconsolata NF" pitchFamily="49" charset="77"/>
              </a:rPr>
              <a:t> should pass</a:t>
            </a:r>
          </a:p>
          <a:p>
            <a:pPr marL="0" indent="0" algn="l">
              <a:buFont typeface="Arial" panose="020B0604020202020204" pitchFamily="34" charset="0"/>
              <a:buNone/>
            </a:pP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844189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skipped denoted with the s</a:t>
            </a:r>
          </a:p>
          <a:p>
            <a:r>
              <a:rPr lang="en-US" dirty="0">
                <a:solidFill>
                  <a:schemeClr val="tx1"/>
                </a:solidFill>
              </a:rPr>
              <a:t>One test passed denoted with the .</a:t>
            </a: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171430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Here I am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17835210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a:t>
            </a:r>
          </a:p>
          <a:p>
            <a:endParaRPr lang="en-US" dirty="0">
              <a:solidFill>
                <a:schemeClr val="tx1"/>
              </a:solidFill>
            </a:endParaRPr>
          </a:p>
          <a:p>
            <a:r>
              <a:rPr lang="en-US" dirty="0">
                <a:solidFill>
                  <a:schemeClr val="tx1"/>
                </a:solidFill>
              </a:rPr>
              <a:t>Four States to check</a:t>
            </a:r>
          </a:p>
          <a:p>
            <a:endParaRPr lang="en-US" dirty="0">
              <a:solidFill>
                <a:schemeClr val="tx1"/>
              </a:solidFill>
            </a:endParaRPr>
          </a:p>
          <a:p>
            <a:pPr algn="l">
              <a:buFont typeface="Arial" panose="020B0604020202020204" pitchFamily="34" charset="0"/>
              <a:buChar char="•"/>
            </a:pPr>
            <a:r>
              <a:rPr lang="en-US" b="0" i="0" dirty="0">
                <a:solidFill>
                  <a:schemeClr val="tx1"/>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chemeClr val="tx1"/>
                </a:solidFill>
                <a:effectLst/>
                <a:latin typeface="-apple-system"/>
              </a:rPr>
              <a:t> The original state where my code is NOT added AND the flag is set to True. This should fail on the test </a:t>
            </a:r>
            <a:r>
              <a:rPr lang="en-US" b="0" i="0" dirty="0" err="1">
                <a:solidFill>
                  <a:schemeClr val="tx1"/>
                </a:solidFill>
                <a:effectLst/>
                <a:latin typeface="-apple-system"/>
              </a:rPr>
              <a:t>test_pyformat_params</a:t>
            </a:r>
            <a:endParaRPr lang="en-US" b="0" i="0" dirty="0">
              <a:solidFill>
                <a:schemeClr val="tx1"/>
              </a:solidFill>
              <a:effectLst/>
              <a:latin typeface="-apple-system"/>
            </a:endParaRPr>
          </a:p>
          <a:p>
            <a:pPr algn="l">
              <a:buFont typeface="Arial" panose="020B0604020202020204" pitchFamily="34" charset="0"/>
              <a:buChar char="•"/>
            </a:pPr>
            <a:r>
              <a:rPr lang="en-US" b="0" i="0" dirty="0">
                <a:solidFill>
                  <a:schemeClr val="tx1"/>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chemeClr val="tx1"/>
                </a:solidFill>
                <a:effectLst/>
                <a:latin typeface="-apple-system"/>
              </a:rPr>
              <a:t> The updated state where my code IS added AND the flag is set to True. This should pass on both tests</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14233065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I’m only focusing on two tests during development, </a:t>
            </a:r>
          </a:p>
          <a:p>
            <a:endParaRPr lang="en-US" dirty="0">
              <a:solidFill>
                <a:schemeClr val="tx1"/>
              </a:solidFill>
            </a:endParaRPr>
          </a:p>
          <a:p>
            <a:r>
              <a:rPr lang="en-US" dirty="0">
                <a:solidFill>
                  <a:schemeClr val="tx1"/>
                </a:solidFill>
              </a:rPr>
              <a:t>We also need to make sure that the entire test suite passes!</a:t>
            </a:r>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11134954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But as the (paraphrased) saying goes (originally attributed to </a:t>
            </a:r>
            <a:r>
              <a:rPr lang="en-US" b="1" i="0" dirty="0">
                <a:solidFill>
                  <a:schemeClr val="tx1"/>
                </a:solidFill>
                <a:effectLst/>
                <a:latin typeface="Roboto" panose="02000000000000000000" pitchFamily="2" charset="0"/>
              </a:rPr>
              <a:t>Jamie </a:t>
            </a:r>
            <a:r>
              <a:rPr lang="en-US" b="1" i="0" dirty="0" err="1">
                <a:solidFill>
                  <a:schemeClr val="tx1"/>
                </a:solidFill>
                <a:effectLst/>
                <a:latin typeface="Roboto" panose="02000000000000000000" pitchFamily="2" charset="0"/>
              </a:rPr>
              <a:t>Zawinski</a:t>
            </a:r>
            <a:r>
              <a:rPr lang="en-US" b="1" i="0" dirty="0">
                <a:solidFill>
                  <a:schemeClr val="tx1"/>
                </a:solidFill>
                <a:effectLst/>
                <a:latin typeface="Roboto" panose="02000000000000000000" pitchFamily="2" charset="0"/>
              </a:rPr>
              <a:t>)</a:t>
            </a:r>
            <a:r>
              <a:rPr lang="en-US" dirty="0">
                <a:solidFill>
                  <a:schemeClr val="tx1"/>
                </a:solidFill>
              </a:rPr>
              <a:t>, “I had a problem so I used a Regular Expression and now I have two problems”</a:t>
            </a:r>
          </a:p>
          <a:p>
            <a:endParaRPr lang="en-US" dirty="0">
              <a:solidFill>
                <a:schemeClr val="tx1"/>
              </a:solidFill>
            </a:endParaRPr>
          </a:p>
          <a:p>
            <a:r>
              <a:rPr lang="en-US" dirty="0">
                <a:solidFill>
                  <a:schemeClr val="tx1"/>
                </a:solidFill>
              </a:rPr>
              <a:t>ACTION: Take a sip of water</a:t>
            </a:r>
          </a:p>
          <a:p>
            <a:endParaRPr lang="en-US" dirty="0">
              <a:solidFill>
                <a:schemeClr val="tx1"/>
              </a:solidFill>
            </a:endParaRPr>
          </a:p>
          <a:p>
            <a:pPr marL="0" indent="0">
              <a:buNone/>
            </a:pPr>
            <a:r>
              <a:rPr lang="en-US" dirty="0">
                <a:solidFill>
                  <a:schemeClr val="tx1"/>
                </a:solidFill>
              </a:rPr>
              <a:t>This looks quite fragile </a:t>
            </a:r>
          </a:p>
          <a:p>
            <a:pPr marL="0" indent="0">
              <a:buNone/>
            </a:pPr>
            <a:endParaRPr lang="en-US" dirty="0">
              <a:solidFill>
                <a:schemeClr val="tx1"/>
              </a:solidFill>
            </a:endParaRPr>
          </a:p>
          <a:p>
            <a:pPr marL="0" indent="0">
              <a:buNone/>
            </a:pPr>
            <a:r>
              <a:rPr lang="en-US" dirty="0">
                <a:solidFill>
                  <a:schemeClr val="tx1"/>
                </a:solidFill>
              </a:rPr>
              <a:t>consider, e.g. a query which, for whatever reason, includes </a:t>
            </a:r>
            <a:r>
              <a:rPr lang="en-US" b="1" dirty="0">
                <a:solidFill>
                  <a:schemeClr val="tx1"/>
                </a:solidFill>
                <a:highlight>
                  <a:srgbClr val="FFFF00"/>
                </a:highlight>
                <a:latin typeface="Inconsolata NF" pitchFamily="49" charset="77"/>
              </a:rPr>
              <a:t>`)s`</a:t>
            </a:r>
            <a:r>
              <a:rPr lang="en-US" dirty="0">
                <a:solidFill>
                  <a:schemeClr val="tx1"/>
                </a:solidFill>
              </a:rPr>
              <a:t> in a string constant</a:t>
            </a:r>
          </a:p>
          <a:p>
            <a:pPr marL="0" indent="0">
              <a:buNone/>
            </a:pPr>
            <a:endParaRPr lang="en-US" dirty="0">
              <a:solidFill>
                <a:schemeClr val="tx1"/>
              </a:solidFill>
            </a:endParaRPr>
          </a:p>
          <a:p>
            <a:pPr marL="0" indent="0">
              <a:buNone/>
            </a:pPr>
            <a:r>
              <a:rPr lang="en-US" dirty="0">
                <a:solidFill>
                  <a:schemeClr val="tx1"/>
                </a:solidFill>
              </a:rPr>
              <a:t>A more robust approach is to create a naming-</a:t>
            </a:r>
            <a:r>
              <a:rPr lang="en-US" dirty="0" err="1">
                <a:solidFill>
                  <a:schemeClr val="tx1"/>
                </a:solidFill>
              </a:rPr>
              <a:t>dict</a:t>
            </a:r>
            <a:r>
              <a:rPr lang="en-US" dirty="0">
                <a:solidFill>
                  <a:schemeClr val="tx1"/>
                </a:solidFill>
              </a:rPr>
              <a:t> from all the param-names, and use that to format the original text:</a:t>
            </a:r>
          </a:p>
          <a:p>
            <a:pPr marL="0" indent="0">
              <a:buNone/>
            </a:pPr>
            <a:endParaRPr lang="en-US" dirty="0">
              <a:solidFill>
                <a:schemeClr val="tx1"/>
              </a:solidFill>
            </a:endParaRPr>
          </a:p>
          <a:p>
            <a:pPr marL="0" indent="0">
              <a:buNone/>
            </a:pPr>
            <a:r>
              <a:rPr lang="en-US" b="1" dirty="0">
                <a:solidFill>
                  <a:schemeClr val="tx1"/>
                </a:solidFill>
                <a:latin typeface="Inconsolata NF" pitchFamily="49" charset="77"/>
              </a:rPr>
              <a:t>	</a:t>
            </a:r>
            <a:r>
              <a:rPr lang="en-US" b="1" dirty="0" err="1">
                <a:solidFill>
                  <a:schemeClr val="tx1"/>
                </a:solidFill>
                <a:latin typeface="Inconsolata NF" pitchFamily="49" charset="77"/>
              </a:rPr>
              <a:t>naming_dict</a:t>
            </a:r>
            <a:r>
              <a:rPr lang="en-US" b="1" dirty="0">
                <a:solidFill>
                  <a:schemeClr val="tx1"/>
                </a:solidFill>
                <a:latin typeface="Inconsolata NF" pitchFamily="49" charset="77"/>
              </a:rPr>
              <a:t> = { param: f":{param}" for param in </a:t>
            </a:r>
            <a:r>
              <a:rPr lang="en-US" b="1" dirty="0" err="1">
                <a:solidFill>
                  <a:schemeClr val="tx1"/>
                </a:solidFill>
                <a:latin typeface="Inconsolata NF" pitchFamily="49" charset="77"/>
              </a:rPr>
              <a:t>param_names</a:t>
            </a:r>
            <a:r>
              <a:rPr lang="en-US" b="1" dirty="0">
                <a:solidFill>
                  <a:schemeClr val="tx1"/>
                </a:solidFill>
                <a:latin typeface="Inconsolata NF" pitchFamily="49" charset="77"/>
              </a:rPr>
              <a:t>} </a:t>
            </a:r>
          </a:p>
          <a:p>
            <a:pPr marL="0" indent="0">
              <a:buNone/>
            </a:pPr>
            <a:r>
              <a:rPr lang="en-US" b="1" dirty="0">
                <a:solidFill>
                  <a:schemeClr val="tx1"/>
                </a:solidFill>
                <a:latin typeface="Inconsolata NF" pitchFamily="49" charset="77"/>
              </a:rPr>
              <a:t>	query = query % </a:t>
            </a:r>
            <a:r>
              <a:rPr lang="en-US" b="1" dirty="0" err="1">
                <a:solidFill>
                  <a:schemeClr val="tx1"/>
                </a:solidFill>
                <a:latin typeface="Inconsolata NF" pitchFamily="49" charset="77"/>
              </a:rPr>
              <a:t>naming_dict</a:t>
            </a:r>
            <a:endParaRPr lang="en-US" b="1" dirty="0">
              <a:solidFill>
                <a:schemeClr val="tx1"/>
              </a:solidFill>
              <a:latin typeface="Inconsolata NF" pitchFamily="49" charset="77"/>
            </a:endParaRPr>
          </a:p>
          <a:p>
            <a:pPr marL="0" indent="0">
              <a:buNone/>
            </a:pPr>
            <a:endParaRPr lang="en-US" b="1" dirty="0">
              <a:solidFill>
                <a:schemeClr val="tx1"/>
              </a:solidFill>
              <a:latin typeface="Inconsolata NF" pitchFamily="49" charset="77"/>
            </a:endParaRPr>
          </a:p>
          <a:p>
            <a:pPr marL="0" indent="0">
              <a:buNone/>
            </a:pPr>
            <a:r>
              <a:rPr lang="en-US" dirty="0">
                <a:solidFill>
                  <a:schemeClr val="tx1"/>
                </a:solidFill>
              </a:rPr>
              <a:t>Where </a:t>
            </a:r>
            <a:r>
              <a:rPr lang="en-US" b="1" dirty="0" err="1">
                <a:solidFill>
                  <a:schemeClr val="tx1"/>
                </a:solidFill>
                <a:latin typeface="Inconsolata NF" pitchFamily="49" charset="77"/>
              </a:rPr>
              <a:t>param_names</a:t>
            </a:r>
            <a:r>
              <a:rPr lang="en-US" dirty="0">
                <a:solidFill>
                  <a:schemeClr val="tx1"/>
                </a:solidFill>
              </a:rPr>
              <a:t> can be collected either by parsing the query, or from the parameters given.</a:t>
            </a:r>
          </a:p>
          <a:p>
            <a:endParaRPr lang="en-US" dirty="0">
              <a:solidFill>
                <a:schemeClr val="tx1"/>
              </a:solidFill>
            </a:endParaRPr>
          </a:p>
          <a:p>
            <a:r>
              <a:rPr lang="en-US" dirty="0">
                <a:solidFill>
                  <a:schemeClr val="tx1"/>
                </a:solidFill>
              </a:rPr>
              <a:t>If this would have been all that was supplied I might have been a bit discouraged because honestly, I was a bit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Shia also left this in the comment</a:t>
            </a: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solidFill>
                  <a:schemeClr val="tx1"/>
                </a:solidFill>
              </a:rPr>
              <a:t>Similarly Simon Charette said:</a:t>
            </a:r>
          </a:p>
          <a:p>
            <a:pPr marL="0" indent="0">
              <a:buNone/>
            </a:pPr>
            <a:endParaRPr lang="en-US" sz="1400" dirty="0">
              <a:solidFill>
                <a:schemeClr val="tx1"/>
              </a:solidFill>
            </a:endParaRPr>
          </a:p>
          <a:p>
            <a:pPr marL="0" indent="0">
              <a:buNone/>
            </a:pPr>
            <a:r>
              <a:rPr lang="en-US" sz="1400" dirty="0">
                <a:solidFill>
                  <a:schemeClr val="tx1"/>
                </a:solidFill>
              </a:rPr>
              <a:t>I</a:t>
            </a:r>
            <a:r>
              <a:rPr lang="en-US" dirty="0">
                <a:solidFill>
                  <a:schemeClr val="tx1"/>
                </a:solidFill>
              </a:rPr>
              <a:t> </a:t>
            </a:r>
            <a:r>
              <a:rPr lang="en-US" sz="4800" dirty="0">
                <a:solidFill>
                  <a:schemeClr val="tx1"/>
                </a:solidFill>
              </a:rPr>
              <a:t>agree</a:t>
            </a:r>
            <a:r>
              <a:rPr lang="en-US" dirty="0">
                <a:solidFill>
                  <a:schemeClr val="tx1"/>
                </a:solidFill>
              </a:rPr>
              <a:t> </a:t>
            </a:r>
            <a:r>
              <a:rPr lang="en-US" sz="1400" dirty="0">
                <a:solidFill>
                  <a:schemeClr val="tx1"/>
                </a:solidFill>
              </a:rPr>
              <a:t>with Shai that we should </a:t>
            </a:r>
            <a:r>
              <a:rPr lang="en-US" sz="4800" dirty="0">
                <a:solidFill>
                  <a:schemeClr val="tx1"/>
                </a:solidFill>
              </a:rPr>
              <a:t>avoid using regex </a:t>
            </a:r>
            <a:r>
              <a:rPr lang="en-US" dirty="0">
                <a:solidFill>
                  <a:schemeClr val="tx1"/>
                </a:solidFill>
              </a:rPr>
              <a:t>here. He stated in the ticket:</a:t>
            </a:r>
          </a:p>
          <a:p>
            <a:pPr marL="0" indent="0">
              <a:buNone/>
            </a:pPr>
            <a:endParaRPr lang="en-US" dirty="0">
              <a:solidFill>
                <a:schemeClr val="tx1"/>
              </a:solidFill>
            </a:endParaRPr>
          </a:p>
          <a:p>
            <a:pPr marL="0" indent="0">
              <a:buNone/>
            </a:pPr>
            <a:r>
              <a:rPr lang="en-US" sz="1200" dirty="0">
                <a:solidFill>
                  <a:schemeClr val="tx1"/>
                </a:solidFill>
              </a:rPr>
              <a:t>The </a:t>
            </a:r>
            <a:r>
              <a:rPr lang="en-US" sz="4800" dirty="0">
                <a:solidFill>
                  <a:schemeClr val="tx1"/>
                </a:solidFill>
              </a:rPr>
              <a:t>most straightforward solution </a:t>
            </a:r>
            <a:r>
              <a:rPr lang="en-US" sz="1200" dirty="0">
                <a:solidFill>
                  <a:schemeClr val="tx1"/>
                </a:solidFill>
              </a:rPr>
              <a:t>I can think of, </a:t>
            </a:r>
          </a:p>
          <a:p>
            <a:pPr marL="0" indent="0">
              <a:buNone/>
            </a:pPr>
            <a:endParaRPr lang="en-US" sz="1200" dirty="0">
              <a:solidFill>
                <a:schemeClr val="tx1"/>
              </a:solidFill>
            </a:endParaRPr>
          </a:p>
          <a:p>
            <a:pPr marL="0" indent="0">
              <a:buNone/>
            </a:pPr>
            <a:r>
              <a:rPr lang="en-US" sz="1200" dirty="0">
                <a:solidFill>
                  <a:schemeClr val="tx1"/>
                </a:solidFill>
              </a:rPr>
              <a:t>I haven't looked at the Oracle implementation in details, </a:t>
            </a:r>
          </a:p>
          <a:p>
            <a:pPr marL="0" indent="0">
              <a:buNone/>
            </a:pPr>
            <a:endParaRPr lang="en-US" sz="1200" dirty="0">
              <a:solidFill>
                <a:schemeClr val="tx1"/>
              </a:solidFill>
            </a:endParaRPr>
          </a:p>
          <a:p>
            <a:pPr marL="0" indent="0">
              <a:buNone/>
            </a:pPr>
            <a:r>
              <a:rPr lang="en-US" sz="1200" dirty="0">
                <a:solidFill>
                  <a:schemeClr val="tx1"/>
                </a:solidFill>
              </a:rPr>
              <a:t>would be to simply implement</a:t>
            </a:r>
            <a:r>
              <a:rPr lang="en-US" dirty="0">
                <a:solidFill>
                  <a:schemeClr val="tx1"/>
                </a:solidFill>
              </a:rPr>
              <a:t> </a:t>
            </a:r>
            <a:r>
              <a:rPr lang="en-US" sz="4800" b="1" dirty="0">
                <a:solidFill>
                  <a:schemeClr val="tx1"/>
                </a:solidFill>
                <a:latin typeface="Inconsolata NF" pitchFamily="49" charset="77"/>
              </a:rPr>
              <a:t>__</a:t>
            </a:r>
            <a:r>
              <a:rPr lang="en-US" sz="4800" b="1" dirty="0" err="1">
                <a:solidFill>
                  <a:schemeClr val="tx1"/>
                </a:solidFill>
                <a:latin typeface="Inconsolata NF" pitchFamily="49" charset="77"/>
              </a:rPr>
              <a:t>getitem</a:t>
            </a:r>
            <a:r>
              <a:rPr lang="en-US" sz="4800" b="1" dirty="0">
                <a:solidFill>
                  <a:schemeClr val="tx1"/>
                </a:solidFill>
                <a:latin typeface="Inconsolata NF" pitchFamily="49" charset="77"/>
              </a:rPr>
              <a:t>__</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will ensure the backend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reports a meaningful low level message regarding _</a:t>
            </a:r>
            <a:r>
              <a:rPr lang="en-US" dirty="0" err="1">
                <a:solidFill>
                  <a:schemeClr val="tx1"/>
                </a:solidFill>
              </a:rPr>
              <a:t>missing_param</a:t>
            </a:r>
            <a:r>
              <a:rPr lang="en-US" dirty="0">
                <a:solidFill>
                  <a:schemeClr val="tx1"/>
                </a:solidFill>
              </a:rPr>
              <a:t>_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cases of a parameter is missing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instead of a </a:t>
            </a:r>
            <a:r>
              <a:rPr lang="en-US" b="1" dirty="0" err="1">
                <a:solidFill>
                  <a:schemeClr val="tx1"/>
                </a:solidFill>
                <a:latin typeface="Inconsolata NF" pitchFamily="49" charset="77"/>
              </a:rPr>
              <a:t>KeyError</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during the Django _translation_ phase</a:t>
            </a:r>
          </a:p>
          <a:p>
            <a:endParaRPr lang="en-US" dirty="0">
              <a:solidFill>
                <a:schemeClr val="tx1"/>
              </a:solidFill>
            </a:endParaRPr>
          </a:p>
          <a:p>
            <a:r>
              <a:rPr lang="en-US" dirty="0">
                <a:solidFill>
                  <a:schemeClr val="tx1"/>
                </a:solidFill>
              </a:rPr>
              <a:t>Making for a (hopefully) better developer experience in debugging</a:t>
            </a: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947018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28794421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Write down what you’re learning as you’re learning … because we all do this, right?</a:t>
            </a:r>
          </a:p>
          <a:p>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didn’t until working on this issue.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was inspired by a talk given by Simon Willison 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2022 titled,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talk included an idea called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highly recommend watching that talk and implementing the public notes idea</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said, this was the first time I used the idea,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I've used it a few more times since then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try to learn about a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I’ve even started doing it at my day-job</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Essentially you use an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my case a GitHub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a spot to work through a problem </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leave yourself tips, hints, breadcrumbs … whatever you want call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what you’ve tried and learned, </a:t>
            </a:r>
          </a:p>
          <a:p>
            <a:endParaRPr lang="en-US" b="0" dirty="0">
              <a:solidFill>
                <a:schemeClr val="tx1"/>
              </a:solidFill>
              <a:effectLst/>
              <a:latin typeface="Inconsolata NF Regular" pitchFamily="49" charset="77"/>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1130798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basically doing what you would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259236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Sprints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is a short video of my Public Notes on GitHub</a:t>
            </a:r>
          </a:p>
          <a:p>
            <a:endParaRPr lang="en-US" dirty="0">
              <a:solidFill>
                <a:schemeClr val="tx1"/>
              </a:solidFill>
            </a:endParaRPr>
          </a:p>
          <a:p>
            <a:r>
              <a:rPr lang="en-US" dirty="0">
                <a:solidFill>
                  <a:schemeClr val="tx1"/>
                </a:solidFill>
              </a:rPr>
              <a:t>I have 40 comments </a:t>
            </a:r>
          </a:p>
          <a:p>
            <a:endParaRPr lang="en-US" dirty="0">
              <a:solidFill>
                <a:schemeClr val="tx1"/>
              </a:solidFill>
            </a:endParaRPr>
          </a:p>
          <a:p>
            <a:r>
              <a:rPr lang="en-US" dirty="0">
                <a:solidFill>
                  <a:schemeClr val="tx1"/>
                </a:solidFill>
              </a:rPr>
              <a:t>as a conversation to myself, </a:t>
            </a:r>
          </a:p>
          <a:p>
            <a:endParaRPr lang="en-US" dirty="0">
              <a:solidFill>
                <a:schemeClr val="tx1"/>
              </a:solidFill>
            </a:endParaRPr>
          </a:p>
          <a:p>
            <a:r>
              <a:rPr lang="en-US" dirty="0">
                <a:solidFill>
                  <a:schemeClr val="tx1"/>
                </a:solidFill>
              </a:rPr>
              <a:t>back and forth </a:t>
            </a:r>
          </a:p>
          <a:p>
            <a:endParaRPr lang="en-US" dirty="0">
              <a:solidFill>
                <a:schemeClr val="tx1"/>
              </a:solidFill>
            </a:endParaRPr>
          </a:p>
          <a:p>
            <a:r>
              <a:rPr lang="en-US" dirty="0">
                <a:solidFill>
                  <a:schemeClr val="tx1"/>
                </a:solidFill>
              </a:rPr>
              <a:t>from Oct 30, 2022 </a:t>
            </a:r>
          </a:p>
          <a:p>
            <a:endParaRPr lang="en-US" dirty="0">
              <a:solidFill>
                <a:schemeClr val="tx1"/>
              </a:solidFill>
            </a:endParaRPr>
          </a:p>
          <a:p>
            <a:r>
              <a:rPr lang="en-US" dirty="0">
                <a:solidFill>
                  <a:schemeClr val="tx1"/>
                </a:solidFill>
              </a:rPr>
              <a:t>to Nov 8, 2022 </a:t>
            </a:r>
          </a:p>
          <a:p>
            <a:endParaRPr lang="en-US" dirty="0">
              <a:solidFill>
                <a:schemeClr val="tx1"/>
              </a:solidFill>
            </a:endParaRPr>
          </a:p>
          <a:p>
            <a:r>
              <a:rPr lang="en-US" dirty="0">
                <a:solidFill>
                  <a:schemeClr val="tx1"/>
                </a:solidFill>
              </a:rPr>
              <a:t>That’s just 10 days … </a:t>
            </a: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We’ve spent a bit of time getting here, but what was ‘The Fix’?</a:t>
            </a:r>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We need to incorporate the feedback by Shia and Simon</a:t>
            </a:r>
          </a:p>
          <a:p>
            <a:pPr algn="l"/>
            <a:endParaRPr lang="en-US" b="0" i="0" dirty="0">
              <a:solidFill>
                <a:schemeClr val="tx1"/>
              </a:solidFill>
              <a:effectLst/>
              <a:latin typeface="-apple-system"/>
            </a:endParaRPr>
          </a:p>
          <a:p>
            <a:pPr algn="l"/>
            <a:r>
              <a:rPr lang="en-US" b="0" i="0" dirty="0">
                <a:solidFill>
                  <a:schemeClr val="tx1"/>
                </a:solidFill>
                <a:effectLst/>
                <a:latin typeface="-apple-system"/>
              </a:rPr>
              <a:t>Recall the hint given by Shia regarding using the Oracle as a starting point using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applied the hint from Shia to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29864455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a reminder, the original code for the </a:t>
            </a:r>
            <a:r>
              <a:rPr lang="en-US" dirty="0" err="1">
                <a:solidFill>
                  <a:schemeClr val="tx1"/>
                </a:solidFill>
              </a:rPr>
              <a:t>convert_query</a:t>
            </a:r>
            <a:r>
              <a:rPr lang="en-US" dirty="0">
                <a:solidFill>
                  <a:schemeClr val="tx1"/>
                </a:solidFill>
              </a:rPr>
              <a:t> method is given by </a:t>
            </a:r>
          </a:p>
          <a:p>
            <a:endParaRPr lang="en-US" dirty="0">
              <a:solidFill>
                <a:schemeClr val="tx1"/>
              </a:solidFill>
            </a:endParaRPr>
          </a:p>
          <a:p>
            <a:endParaRPr lang="en-US" dirty="0">
              <a:solidFill>
                <a:schemeClr val="tx1"/>
              </a:solidFill>
            </a:endParaRPr>
          </a:p>
          <a:p>
            <a:r>
              <a:rPr lang="en-US" dirty="0">
                <a:solidFill>
                  <a:schemeClr val="tx1"/>
                </a:solidFill>
              </a:rPr>
              <a:t>It’s returning the </a:t>
            </a:r>
            <a:r>
              <a:rPr lang="en-US" sz="1200"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33609548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check to make sure that params is a dictionary like object, so we check the params to ensure “keys” exists using has </a:t>
            </a:r>
            <a:r>
              <a:rPr lang="en-US" dirty="0" err="1"/>
              <a:t>attr</a:t>
            </a:r>
            <a:endParaRPr lang="en-US" dirty="0"/>
          </a:p>
          <a:p>
            <a:endParaRPr lang="en-US" dirty="0"/>
          </a:p>
          <a:p>
            <a:r>
              <a:rPr lang="en-US" dirty="0"/>
              <a:t>And added it to the execute() method</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5824947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the </a:t>
            </a:r>
            <a:r>
              <a:rPr lang="en-US" dirty="0" err="1">
                <a:solidFill>
                  <a:schemeClr val="tx1"/>
                </a:solidFill>
              </a:rPr>
              <a:t>executemany</a:t>
            </a:r>
            <a:r>
              <a:rPr lang="en-US" dirty="0">
                <a:solidFill>
                  <a:schemeClr val="tx1"/>
                </a:solidFill>
              </a:rPr>
              <a:t>()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After making these code changes I submitted my pull request</a:t>
            </a:r>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40084749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There is duplication </a:t>
            </a:r>
          </a:p>
          <a:p>
            <a:endParaRPr lang="en-US" dirty="0">
              <a:solidFill>
                <a:schemeClr val="tx1"/>
              </a:solidFill>
            </a:endParaRPr>
          </a:p>
          <a:p>
            <a:r>
              <a:rPr lang="en-US" dirty="0">
                <a:solidFill>
                  <a:schemeClr val="tx1"/>
                </a:solidFill>
              </a:rPr>
              <a:t>which should be pushed down into `.</a:t>
            </a:r>
            <a:r>
              <a:rPr lang="en-US" dirty="0" err="1">
                <a:solidFill>
                  <a:schemeClr val="tx1"/>
                </a:solidFill>
              </a:rPr>
              <a:t>convert_query</a:t>
            </a:r>
            <a:r>
              <a:rPr lang="en-US" dirty="0">
                <a:solidFill>
                  <a:schemeClr val="tx1"/>
                </a:solidFill>
              </a:rPr>
              <a:t>()`.</a:t>
            </a:r>
          </a:p>
          <a:p>
            <a:endParaRPr lang="en-US" dirty="0">
              <a:solidFill>
                <a:schemeClr val="tx1"/>
              </a:solidFill>
            </a:endParaRPr>
          </a:p>
          <a:p>
            <a:endParaRPr lang="en-US" dirty="0">
              <a:solidFill>
                <a:schemeClr val="tx1"/>
              </a:solidFill>
            </a:endParaRPr>
          </a:p>
          <a:p>
            <a:r>
              <a:rPr lang="en-US" dirty="0">
                <a:solidFill>
                  <a:schemeClr val="tx1"/>
                </a:solidFill>
              </a:rPr>
              <a:t>Converting `%(value)s` to `:value` in this way will also convert `%%s` to `%s` which will then be incorrectly converted to `?` in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We should not perform both conversions[1](https://</a:t>
            </a:r>
            <a:r>
              <a:rPr lang="en-US" dirty="0" err="1">
                <a:solidFill>
                  <a:schemeClr val="tx1"/>
                </a:solidFill>
              </a:rPr>
              <a:t>github.com</a:t>
            </a:r>
            <a:r>
              <a:rPr lang="en-US" dirty="0">
                <a:solidFill>
                  <a:schemeClr val="tx1"/>
                </a:solidFill>
              </a:rPr>
              <a:t>/</a:t>
            </a:r>
            <a:r>
              <a:rPr lang="en-US" dirty="0" err="1">
                <a:solidFill>
                  <a:schemeClr val="tx1"/>
                </a:solidFill>
              </a:rPr>
              <a:t>django</a:t>
            </a:r>
            <a:r>
              <a:rPr lang="en-US" dirty="0">
                <a:solidFill>
                  <a:schemeClr val="tx1"/>
                </a:solidFill>
              </a:rPr>
              <a:t>/</a:t>
            </a:r>
            <a:r>
              <a:rPr lang="en-US" dirty="0" err="1">
                <a:solidFill>
                  <a:schemeClr val="tx1"/>
                </a:solidFill>
              </a:rPr>
              <a:t>django</a:t>
            </a:r>
            <a:r>
              <a:rPr lang="en-US" dirty="0">
                <a:solidFill>
                  <a:schemeClr val="tx1"/>
                </a:solidFill>
              </a:rPr>
              <a:t>/pull/16243#user-content-fn-1-a4a2e6fae47315343390a72929124a45) and a test should be added to ensure this doesn't happen.</a:t>
            </a:r>
          </a:p>
          <a:p>
            <a:endParaRPr lang="en-US" dirty="0">
              <a:solidFill>
                <a:schemeClr val="tx1"/>
              </a:solidFill>
            </a:endParaRPr>
          </a:p>
          <a:p>
            <a:endParaRPr lang="en-US" dirty="0">
              <a:solidFill>
                <a:schemeClr val="tx1"/>
              </a:solidFill>
            </a:endParaRPr>
          </a:p>
          <a:p>
            <a:r>
              <a:rPr lang="en-US" dirty="0">
                <a:solidFill>
                  <a:schemeClr val="tx1"/>
                </a:solidFill>
              </a:rPr>
              <a:t>Converting `</a:t>
            </a:r>
            <a:r>
              <a:rPr lang="en-US" dirty="0" err="1">
                <a:solidFill>
                  <a:schemeClr val="tx1"/>
                </a:solidFill>
              </a:rPr>
              <a:t>param_list</a:t>
            </a:r>
            <a:r>
              <a:rPr lang="en-US" dirty="0">
                <a:solidFill>
                  <a:schemeClr val="tx1"/>
                </a:solidFill>
              </a:rPr>
              <a:t>` to a `list` in `.</a:t>
            </a:r>
            <a:r>
              <a:rPr lang="en-US" dirty="0" err="1">
                <a:solidFill>
                  <a:schemeClr val="tx1"/>
                </a:solidFill>
              </a:rPr>
              <a:t>executemany</a:t>
            </a:r>
            <a:r>
              <a:rPr lang="en-US" dirty="0">
                <a:solidFill>
                  <a:schemeClr val="tx1"/>
                </a:solidFill>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dirty="0">
              <a:solidFill>
                <a:schemeClr val="tx1"/>
              </a:solidFill>
            </a:endParaRPr>
          </a:p>
          <a:p>
            <a:r>
              <a:rPr lang="en-US" dirty="0">
                <a:solidFill>
                  <a:schemeClr val="tx1"/>
                </a:solidFill>
              </a:rPr>
              <a:t>I'll provide a PR to your branch so that you can see what I mean.</a:t>
            </a:r>
          </a:p>
        </p:txBody>
      </p:sp>
      <p:sp>
        <p:nvSpPr>
          <p:cNvPr id="4" name="Slide Number Placeholder 3"/>
          <p:cNvSpPr>
            <a:spLocks noGrp="1"/>
          </p:cNvSpPr>
          <p:nvPr>
            <p:ph type="sldNum" sz="quarter" idx="5"/>
          </p:nvPr>
        </p:nvSpPr>
        <p:spPr/>
        <p:txBody>
          <a:bodyPr/>
          <a:lstStyle/>
          <a:p>
            <a:fld id="{5B105CD6-096C-EA40-9B31-0FFB08AC29C0}" type="slidenum">
              <a:rPr lang="en-US" smtClean="0"/>
              <a:t>88</a:t>
            </a:fld>
            <a:endParaRPr lang="en-US"/>
          </a:p>
        </p:txBody>
      </p:sp>
    </p:spTree>
    <p:extLst>
      <p:ext uri="{BB962C8B-B14F-4D97-AF65-F5344CB8AC3E}">
        <p14:creationId xmlns:p14="http://schemas.microsoft.com/office/powerpoint/2010/main" val="21536240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True to his word, Nick submitted a PR against my code </a:t>
            </a:r>
          </a:p>
          <a:p>
            <a:endParaRPr lang="en-US" dirty="0">
              <a:solidFill>
                <a:schemeClr val="tx1"/>
              </a:solidFill>
            </a:endParaRPr>
          </a:p>
          <a:p>
            <a:r>
              <a:rPr lang="en-US" dirty="0">
                <a:solidFill>
                  <a:schemeClr val="tx1"/>
                </a:solidFill>
              </a:rPr>
              <a:t>Where the duplicated code was pushed into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89</a:t>
            </a:fld>
            <a:endParaRPr lang="en-US"/>
          </a:p>
        </p:txBody>
      </p:sp>
    </p:spTree>
    <p:extLst>
      <p:ext uri="{BB962C8B-B14F-4D97-AF65-F5344CB8AC3E}">
        <p14:creationId xmlns:p14="http://schemas.microsoft.com/office/powerpoint/2010/main" val="4142967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Opened in Jan of 2009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- 13.5 years 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Straightforward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related to SQLite which is a bit easier to set up that other non-file system based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Ticket 10070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Named parameters not working on raw </a:t>
            </a:r>
            <a:r>
              <a:rPr lang="en-US" dirty="0" err="1"/>
              <a:t>sql</a:t>
            </a:r>
            <a:r>
              <a:rPr lang="en-US" dirty="0"/>
              <a:t> queries with </a:t>
            </a:r>
            <a:r>
              <a:rPr lang="en-US" dirty="0" err="1"/>
              <a:t>sqlite</a:t>
            </a:r>
            <a:r>
              <a:rPr lang="en-US" dirty="0"/>
              <a:t> reported by Matias </a:t>
            </a:r>
            <a:r>
              <a:rPr lang="en-US" dirty="0" err="1"/>
              <a:t>Surdi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updated the execute()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90</a:t>
            </a:fld>
            <a:endParaRPr lang="en-US"/>
          </a:p>
        </p:txBody>
      </p:sp>
    </p:spTree>
    <p:extLst>
      <p:ext uri="{BB962C8B-B14F-4D97-AF65-F5344CB8AC3E}">
        <p14:creationId xmlns:p14="http://schemas.microsoft.com/office/powerpoint/2010/main" val="25295363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the </a:t>
            </a:r>
            <a:r>
              <a:rPr lang="en-US" dirty="0" err="1">
                <a:solidFill>
                  <a:schemeClr val="tx1"/>
                </a:solidFill>
              </a:rPr>
              <a:t>executemany</a:t>
            </a:r>
            <a:r>
              <a:rPr lang="en-US" dirty="0">
                <a:solidFill>
                  <a:schemeClr val="tx1"/>
                </a:solidFill>
              </a:rPr>
              <a:t>() method</a:t>
            </a:r>
          </a:p>
          <a:p>
            <a:endParaRPr lang="en-US" dirty="0">
              <a:solidFill>
                <a:schemeClr val="tx1"/>
              </a:solidFill>
            </a:endParaRPr>
          </a:p>
          <a:p>
            <a:r>
              <a:rPr lang="en-US" dirty="0">
                <a:solidFill>
                  <a:schemeClr val="tx1"/>
                </a:solidFill>
              </a:rPr>
              <a:t>To incorporate the update 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91</a:t>
            </a:fld>
            <a:endParaRPr lang="en-US"/>
          </a:p>
        </p:txBody>
      </p:sp>
    </p:spTree>
    <p:extLst>
      <p:ext uri="{BB962C8B-B14F-4D97-AF65-F5344CB8AC3E}">
        <p14:creationId xmlns:p14="http://schemas.microsoft.com/office/powerpoint/2010/main" val="42799472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92</a:t>
            </a:fld>
            <a:endParaRPr lang="en-US"/>
          </a:p>
        </p:txBody>
      </p:sp>
    </p:spTree>
    <p:extLst>
      <p:ext uri="{BB962C8B-B14F-4D97-AF65-F5344CB8AC3E}">
        <p14:creationId xmlns:p14="http://schemas.microsoft.com/office/powerpoint/2010/main" val="15951474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95</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Here’s the documentation pre change</a:t>
            </a:r>
          </a:p>
          <a:p>
            <a:endParaRPr lang="en-US" dirty="0">
              <a:solidFill>
                <a:schemeClr val="tx1"/>
              </a:solidFill>
            </a:endParaRPr>
          </a:p>
          <a:p>
            <a:r>
              <a:rPr lang="en-US" dirty="0">
                <a:solidFill>
                  <a:schemeClr val="tx1"/>
                </a:solidFill>
              </a:rPr>
              <a:t>With a Note:</a:t>
            </a:r>
          </a:p>
          <a:p>
            <a:endParaRPr lang="en-US" dirty="0">
              <a:solidFill>
                <a:schemeClr val="tx1"/>
              </a:solidFill>
            </a:endParaRPr>
          </a:p>
          <a:p>
            <a:r>
              <a:rPr lang="en-US" dirty="0">
                <a:solidFill>
                  <a:schemeClr val="tx1"/>
                </a:solidFill>
                <a:highlight>
                  <a:srgbClr val="D5D9DB"/>
                </a:highlight>
              </a:rPr>
              <a:t>The sqlite3 module supports both </a:t>
            </a:r>
            <a:r>
              <a:rPr lang="en-US" dirty="0">
                <a:solidFill>
                  <a:schemeClr val="tx1"/>
                </a:solidFill>
                <a:highlight>
                  <a:srgbClr val="D5D9DB"/>
                </a:highlight>
                <a:latin typeface="Inconsolata NF" pitchFamily="49" charset="77"/>
              </a:rPr>
              <a:t>"</a:t>
            </a:r>
            <a:r>
              <a:rPr lang="en-US" dirty="0" err="1">
                <a:solidFill>
                  <a:schemeClr val="tx1"/>
                </a:solidFill>
                <a:highlight>
                  <a:srgbClr val="D5D9DB"/>
                </a:highlight>
                <a:latin typeface="Inconsolata NF" pitchFamily="49" charset="77"/>
              </a:rPr>
              <a:t>qmark</a:t>
            </a:r>
            <a:r>
              <a:rPr lang="en-US" dirty="0">
                <a:solidFill>
                  <a:schemeClr val="tx1"/>
                </a:solidFill>
                <a:highlight>
                  <a:srgbClr val="D5D9DB"/>
                </a:highlight>
                <a:latin typeface="Inconsolata NF" pitchFamily="49" charset="77"/>
              </a:rPr>
              <a:t>"</a:t>
            </a:r>
            <a:r>
              <a:rPr lang="en-US" dirty="0">
                <a:solidFill>
                  <a:schemeClr val="tx1"/>
                </a:solidFill>
                <a:highlight>
                  <a:srgbClr val="D5D9DB"/>
                </a:highlight>
              </a:rPr>
              <a:t> </a:t>
            </a:r>
          </a:p>
          <a:p>
            <a:endParaRPr lang="en-US" dirty="0">
              <a:solidFill>
                <a:schemeClr val="tx1"/>
              </a:solidFill>
              <a:highlight>
                <a:srgbClr val="D5D9DB"/>
              </a:highlight>
            </a:endParaRPr>
          </a:p>
          <a:p>
            <a:r>
              <a:rPr lang="en-US" dirty="0">
                <a:solidFill>
                  <a:schemeClr val="tx1"/>
                </a:solidFill>
                <a:highlight>
                  <a:srgbClr val="D5D9DB"/>
                </a:highlight>
              </a:rPr>
              <a:t>and </a:t>
            </a:r>
            <a:r>
              <a:rPr lang="en-US" dirty="0">
                <a:solidFill>
                  <a:schemeClr val="tx1"/>
                </a:solidFill>
                <a:highlight>
                  <a:srgbClr val="D5D9DB"/>
                </a:highlight>
                <a:latin typeface="Inconsolata NF" pitchFamily="49" charset="77"/>
              </a:rPr>
              <a:t>”numeric" DB-API parameter styles, </a:t>
            </a:r>
          </a:p>
          <a:p>
            <a:endParaRPr lang="en-US" dirty="0">
              <a:solidFill>
                <a:schemeClr val="tx1"/>
              </a:solidFill>
              <a:highlight>
                <a:srgbClr val="D5D9DB"/>
              </a:highlight>
              <a:latin typeface="Inconsolata NF" pitchFamily="49" charset="77"/>
            </a:endParaRPr>
          </a:p>
          <a:p>
            <a:r>
              <a:rPr lang="en-US" dirty="0">
                <a:solidFill>
                  <a:schemeClr val="tx1"/>
                </a:solidFill>
                <a:highlight>
                  <a:srgbClr val="D5D9DB"/>
                </a:highlight>
                <a:latin typeface="Inconsolata NF" pitchFamily="49" charset="77"/>
              </a:rPr>
              <a:t>because that is what the underlying SQLite library supports. </a:t>
            </a:r>
          </a:p>
          <a:p>
            <a:endParaRPr lang="en-US" dirty="0">
              <a:solidFill>
                <a:schemeClr val="tx1"/>
              </a:solidFill>
              <a:highlight>
                <a:srgbClr val="D5D9DB"/>
              </a:highlight>
              <a:latin typeface="Inconsolata NF" pitchFamily="49" charset="77"/>
            </a:endParaRPr>
          </a:p>
          <a:p>
            <a:r>
              <a:rPr lang="en-US" dirty="0">
                <a:solidFill>
                  <a:schemeClr val="tx1"/>
                </a:solidFill>
                <a:highlight>
                  <a:srgbClr val="D5D9DB"/>
                </a:highlight>
                <a:latin typeface="Inconsolata NF" pitchFamily="49" charset="77"/>
              </a:rPr>
              <a:t>However, the DB-API does not allow multiple values for the ”</a:t>
            </a:r>
            <a:r>
              <a:rPr lang="en-US" dirty="0" err="1">
                <a:solidFill>
                  <a:schemeClr val="tx1"/>
                </a:solidFill>
                <a:highlight>
                  <a:srgbClr val="D5D9DB"/>
                </a:highlight>
                <a:latin typeface="Inconsolata NF" pitchFamily="49" charset="77"/>
              </a:rPr>
              <a:t>paramstyle</a:t>
            </a:r>
            <a:r>
              <a:rPr lang="en-US" dirty="0">
                <a:solidFill>
                  <a:schemeClr val="tx1"/>
                </a:solidFill>
                <a:highlight>
                  <a:srgbClr val="D5D9DB"/>
                </a:highlight>
                <a:latin typeface="Inconsolata NF" pitchFamily="49" charset="77"/>
              </a:rPr>
              <a:t>" attribute</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96</a:t>
            </a:fld>
            <a:endParaRPr lang="en-US"/>
          </a:p>
        </p:txBody>
      </p:sp>
    </p:spTree>
    <p:extLst>
      <p:ext uri="{BB962C8B-B14F-4D97-AF65-F5344CB8AC3E}">
        <p14:creationId xmlns:p14="http://schemas.microsoft.com/office/powerpoint/2010/main" val="10200849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after the change where “named” was added thanks to Nick</a:t>
            </a:r>
          </a:p>
        </p:txBody>
      </p:sp>
      <p:sp>
        <p:nvSpPr>
          <p:cNvPr id="4" name="Slide Number Placeholder 3"/>
          <p:cNvSpPr>
            <a:spLocks noGrp="1"/>
          </p:cNvSpPr>
          <p:nvPr>
            <p:ph type="sldNum" sz="quarter" idx="5"/>
          </p:nvPr>
        </p:nvSpPr>
        <p:spPr/>
        <p:txBody>
          <a:bodyPr/>
          <a:lstStyle/>
          <a:p>
            <a:fld id="{5B105CD6-096C-EA40-9B31-0FFB08AC29C0}" type="slidenum">
              <a:rPr lang="en-US" smtClean="0"/>
              <a:t>97</a:t>
            </a:fld>
            <a:endParaRPr lang="en-US"/>
          </a:p>
        </p:txBody>
      </p:sp>
    </p:spTree>
    <p:extLst>
      <p:ext uri="{BB962C8B-B14F-4D97-AF65-F5344CB8AC3E}">
        <p14:creationId xmlns:p14="http://schemas.microsoft.com/office/powerpoint/2010/main" val="33804387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Since the update made by Nick other updates have been made and now less verbose, BUT the named parameter style is still a part of the note</a:t>
            </a:r>
          </a:p>
        </p:txBody>
      </p:sp>
      <p:sp>
        <p:nvSpPr>
          <p:cNvPr id="4" name="Slide Number Placeholder 3"/>
          <p:cNvSpPr>
            <a:spLocks noGrp="1"/>
          </p:cNvSpPr>
          <p:nvPr>
            <p:ph type="sldNum" sz="quarter" idx="5"/>
          </p:nvPr>
        </p:nvSpPr>
        <p:spPr/>
        <p:txBody>
          <a:bodyPr/>
          <a:lstStyle/>
          <a:p>
            <a:fld id="{5B105CD6-096C-EA40-9B31-0FFB08AC29C0}" type="slidenum">
              <a:rPr lang="en-US" smtClean="0"/>
              <a:t>98</a:t>
            </a:fld>
            <a:endParaRPr lang="en-US"/>
          </a:p>
        </p:txBody>
      </p:sp>
    </p:spTree>
    <p:extLst>
      <p:ext uri="{BB962C8B-B14F-4D97-AF65-F5344CB8AC3E}">
        <p14:creationId xmlns:p14="http://schemas.microsoft.com/office/powerpoint/2010/main" val="21252886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Ultimately the fix implemented wasn’t just *me*.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 lot of help in getting the code to the right spot.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Shia Berger</a:t>
            </a:r>
          </a:p>
          <a:p>
            <a:r>
              <a:rPr lang="en-US" b="0" dirty="0">
                <a:solidFill>
                  <a:schemeClr val="tx1"/>
                </a:solidFill>
                <a:effectLst/>
                <a:latin typeface="Inconsolata NF Regular" pitchFamily="49" charset="77"/>
              </a:rPr>
              <a:t>Simon Charette</a:t>
            </a:r>
          </a:p>
          <a:p>
            <a:r>
              <a:rPr lang="en-US" b="0" dirty="0">
                <a:solidFill>
                  <a:schemeClr val="tx1"/>
                </a:solidFill>
                <a:effectLst/>
                <a:latin typeface="Inconsolata NF Regular" pitchFamily="49" charset="77"/>
              </a:rPr>
              <a:t>Nick Pope</a:t>
            </a:r>
          </a:p>
          <a:p>
            <a:pPr algn="l"/>
            <a:r>
              <a:rPr lang="en-US" b="0" i="0" dirty="0">
                <a:solidFill>
                  <a:schemeClr val="tx1"/>
                </a:solidFill>
                <a:effectLst/>
                <a:latin typeface="Roboto" panose="020F0502020204030204" pitchFamily="34" charset="0"/>
              </a:rPr>
              <a:t>Mariusz </a:t>
            </a:r>
            <a:r>
              <a:rPr lang="en-US" b="0" i="0" dirty="0" err="1">
                <a:solidFill>
                  <a:schemeClr val="tx1"/>
                </a:solidFill>
                <a:effectLst/>
                <a:latin typeface="Roboto" panose="020F0502020204030204" pitchFamily="34" charset="0"/>
              </a:rPr>
              <a:t>Felisiak</a:t>
            </a:r>
            <a:r>
              <a:rPr lang="en-US" b="0" i="0" dirty="0">
                <a:solidFill>
                  <a:schemeClr val="tx1"/>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99</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100</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Feedback that the approach had some fragility</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regex should be avoided (with Simon Charette agreeing)</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He also gave a place to get started for investigation using a Oracle as a starting point</a:t>
            </a:r>
          </a:p>
        </p:txBody>
      </p:sp>
      <p:sp>
        <p:nvSpPr>
          <p:cNvPr id="4" name="Slide Number Placeholder 3"/>
          <p:cNvSpPr>
            <a:spLocks noGrp="1"/>
          </p:cNvSpPr>
          <p:nvPr>
            <p:ph type="sldNum" sz="quarter" idx="5"/>
          </p:nvPr>
        </p:nvSpPr>
        <p:spPr/>
        <p:txBody>
          <a:bodyPr/>
          <a:lstStyle/>
          <a:p>
            <a:fld id="{5B105CD6-096C-EA40-9B31-0FFB08AC29C0}" type="slidenum">
              <a:rPr lang="en-US" smtClean="0"/>
              <a:t>101</a:t>
            </a:fld>
            <a:endParaRPr lang="en-US"/>
          </a:p>
        </p:txBody>
      </p:sp>
    </p:spTree>
    <p:extLst>
      <p:ext uri="{BB962C8B-B14F-4D97-AF65-F5344CB8AC3E}">
        <p14:creationId xmlns:p14="http://schemas.microsoft.com/office/powerpoint/2010/main" val="352841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0" i="0" baseline="0">
                <a:solidFill>
                  <a:schemeClr val="tx1"/>
                </a:solidFill>
                <a:latin typeface="+mj-lt"/>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9/30/23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9/30/23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9C918AB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mastodon.social/@ryancheley" TargetMode="External"/><Relationship Id="rId7" Type="http://schemas.openxmlformats.org/officeDocument/2006/relationships/image" Target="../media/image17.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92_457990AA.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18/10/relationships/comments" Target="../comments/modernComment_1C5_697F0B9B.xm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C8_132573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C7_845DF4B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8F3B0-20AC-34DF-2634-C442769AA1EB}"/>
              </a:ext>
            </a:extLst>
          </p:cNvPr>
          <p:cNvSpPr txBox="1"/>
          <p:nvPr/>
        </p:nvSpPr>
        <p:spPr>
          <a:xfrm>
            <a:off x="367348" y="768626"/>
            <a:ext cx="11457304" cy="1569660"/>
          </a:xfrm>
          <a:prstGeom prst="rect">
            <a:avLst/>
          </a:prstGeom>
          <a:solidFill>
            <a:srgbClr val="F1FFF7"/>
          </a:solidFill>
        </p:spPr>
        <p:txBody>
          <a:bodyPr wrap="none" rtlCol="0">
            <a:spAutoFit/>
          </a:bodyPr>
          <a:lstStyle/>
          <a:p>
            <a:r>
              <a:rPr lang="en-US" sz="4800" dirty="0"/>
              <a:t>Owner: changed from </a:t>
            </a:r>
            <a:r>
              <a:rPr lang="en-US" sz="4800" i="1" dirty="0"/>
              <a:t>nobody</a:t>
            </a:r>
            <a:r>
              <a:rPr lang="en-US" sz="4800" dirty="0"/>
              <a:t> to </a:t>
            </a:r>
            <a:r>
              <a:rPr lang="en-US" sz="4800" i="1" dirty="0"/>
              <a:t>Ryan Cheley</a:t>
            </a:r>
          </a:p>
          <a:p>
            <a:r>
              <a:rPr lang="en-US" sz="4800" dirty="0"/>
              <a:t>Status: new -&gt; Assigned</a:t>
            </a:r>
          </a:p>
        </p:txBody>
      </p:sp>
      <p:sp>
        <p:nvSpPr>
          <p:cNvPr id="3" name="TextBox 2">
            <a:extLst>
              <a:ext uri="{FF2B5EF4-FFF2-40B4-BE49-F238E27FC236}">
                <a16:creationId xmlns:a16="http://schemas.microsoft.com/office/drawing/2014/main" id="{EE1629BD-D244-7C22-2C1E-05A110ECC339}"/>
              </a:ext>
            </a:extLst>
          </p:cNvPr>
          <p:cNvSpPr txBox="1"/>
          <p:nvPr/>
        </p:nvSpPr>
        <p:spPr>
          <a:xfrm>
            <a:off x="367348" y="2643480"/>
            <a:ext cx="11545725" cy="769441"/>
          </a:xfrm>
          <a:prstGeom prst="rect">
            <a:avLst/>
          </a:prstGeom>
          <a:noFill/>
        </p:spPr>
        <p:txBody>
          <a:bodyPr wrap="none" rtlCol="0">
            <a:spAutoFit/>
          </a:bodyPr>
          <a:lstStyle/>
          <a:p>
            <a:r>
              <a:rPr lang="en-US" sz="4400" dirty="0"/>
              <a:t>I’m at </a:t>
            </a:r>
            <a:r>
              <a:rPr lang="en-US" sz="4400" dirty="0" err="1"/>
              <a:t>DjangoCon</a:t>
            </a:r>
            <a:r>
              <a:rPr lang="en-US" sz="4400" dirty="0"/>
              <a:t> US and I’m looking at this Ticket</a:t>
            </a:r>
          </a:p>
        </p:txBody>
      </p:sp>
    </p:spTree>
    <p:extLst>
      <p:ext uri="{BB962C8B-B14F-4D97-AF65-F5344CB8AC3E}">
        <p14:creationId xmlns:p14="http://schemas.microsoft.com/office/powerpoint/2010/main" val="8979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introduction on ORM structure at Sprints</a:t>
            </a:r>
          </a:p>
          <a:p>
            <a:r>
              <a:rPr lang="en-US" dirty="0"/>
              <a:t>Update to the docs!</a:t>
            </a:r>
          </a:p>
          <a:p>
            <a:endParaRPr lang="en-US" dirty="0"/>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PR on my PR to help improve the code</a:t>
            </a:r>
          </a:p>
          <a:p>
            <a:r>
              <a:rPr lang="en-US" dirty="0"/>
              <a:t>Remove Code Duplication</a:t>
            </a:r>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solidFill>
                  <a:srgbClr val="569CD6"/>
                </a:solidFill>
                <a:latin typeface="Inconsolata NF" pitchFamily="49" charset="77"/>
              </a:rPr>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r>
              <a:rPr lang="en-US" dirty="0"/>
              <a:t>This was a great experience</a:t>
            </a:r>
          </a:p>
          <a:p>
            <a:r>
              <a:rPr lang="en-US" dirty="0"/>
              <a:t>I learned a TON about</a:t>
            </a:r>
          </a:p>
          <a:p>
            <a:pPr lvl="1"/>
            <a:r>
              <a:rPr lang="en-US" dirty="0"/>
              <a:t>SQLite</a:t>
            </a:r>
          </a:p>
          <a:p>
            <a:pPr lvl="1"/>
            <a:r>
              <a:rPr lang="en-US" dirty="0"/>
              <a:t>The ORM</a:t>
            </a:r>
          </a:p>
          <a:p>
            <a:pPr lvl="1"/>
            <a:r>
              <a:rPr lang="en-US" dirty="0"/>
              <a:t>Python</a:t>
            </a:r>
          </a:p>
          <a:p>
            <a:pPr lvl="1"/>
            <a:endParaRPr lang="en-US" dirty="0"/>
          </a:p>
        </p:txBody>
      </p:sp>
    </p:spTree>
    <p:extLst>
      <p:ext uri="{BB962C8B-B14F-4D97-AF65-F5344CB8AC3E}">
        <p14:creationId xmlns:p14="http://schemas.microsoft.com/office/powerpoint/2010/main" val="3179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p:txBody>
          <a:bodyPr/>
          <a:lstStyle/>
          <a:p>
            <a:r>
              <a:rPr lang="en-US" dirty="0"/>
              <a:t>Django Packages</a:t>
            </a:r>
          </a:p>
          <a:p>
            <a:pPr lvl="1"/>
            <a:r>
              <a:rPr lang="en-US" dirty="0"/>
              <a:t>Documentation improvements</a:t>
            </a:r>
          </a:p>
          <a:p>
            <a:pPr lvl="1"/>
            <a:r>
              <a:rPr lang="en-US" dirty="0"/>
              <a:t>Code Reviews</a:t>
            </a:r>
          </a:p>
          <a:p>
            <a:r>
              <a:rPr lang="en-US" dirty="0"/>
              <a:t>Pelican-Plugins</a:t>
            </a:r>
          </a:p>
          <a:p>
            <a:pPr lvl="1"/>
            <a:r>
              <a:rPr lang="en-US" dirty="0"/>
              <a:t>New Plugin PR opened</a:t>
            </a:r>
          </a:p>
          <a:p>
            <a:r>
              <a:rPr lang="en-US" dirty="0"/>
              <a:t>Implemented Django at my employer</a:t>
            </a:r>
          </a:p>
          <a:p>
            <a:pPr lvl="1"/>
            <a:r>
              <a:rPr lang="en-US" dirty="0"/>
              <a:t>Admin</a:t>
            </a:r>
          </a:p>
          <a:p>
            <a:pPr lvl="1"/>
            <a:r>
              <a:rPr lang="en-US" dirty="0"/>
              <a:t>MS SQL</a:t>
            </a:r>
          </a:p>
          <a:p>
            <a:pPr lvl="1"/>
            <a:endParaRPr lang="en-US" dirty="0"/>
          </a:p>
        </p:txBody>
      </p:sp>
    </p:spTree>
    <p:extLst>
      <p:ext uri="{BB962C8B-B14F-4D97-AF65-F5344CB8AC3E}">
        <p14:creationId xmlns:p14="http://schemas.microsoft.com/office/powerpoint/2010/main" val="31337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077297"/>
            <a:ext cx="10515600" cy="2703406"/>
          </a:xfrm>
          <a:solidFill>
            <a:schemeClr val="bg1"/>
          </a:solidFill>
        </p:spPr>
        <p:txBody>
          <a:bodyPr>
            <a:normAutofit fontScale="90000"/>
          </a:bodyPr>
          <a:lstStyle/>
          <a:p>
            <a:pPr algn="ctr"/>
            <a:r>
              <a:rPr lang="en-US" b="1" dirty="0">
                <a:solidFill>
                  <a:srgbClr val="569CD6"/>
                </a:solidFill>
                <a:effectLst/>
                <a:latin typeface="Inconsolata NF Regular" pitchFamily="49" charset="77"/>
              </a:rPr>
              <a:t>The ORM can seem </a:t>
            </a:r>
            <a:r>
              <a:rPr lang="en-US" sz="11500" b="1" dirty="0">
                <a:solidFill>
                  <a:srgbClr val="569CD6"/>
                </a:solidFill>
                <a:effectLst/>
                <a:latin typeface="Inconsolata NF Regular" pitchFamily="49" charset="77"/>
              </a:rPr>
              <a:t>BIG</a:t>
            </a:r>
            <a:r>
              <a:rPr lang="en-US" b="1" dirty="0">
                <a:solidFill>
                  <a:srgbClr val="569CD6"/>
                </a:solidFill>
                <a:effectLst/>
                <a:latin typeface="Inconsolata NF Regular" pitchFamily="49" charset="77"/>
              </a:rPr>
              <a:t> and </a:t>
            </a:r>
            <a:r>
              <a:rPr lang="en-US" sz="11600" b="1" dirty="0">
                <a:solidFill>
                  <a:srgbClr val="569CD6"/>
                </a:solidFill>
                <a:effectLst/>
                <a:latin typeface="Inconsolata NF Regular" pitchFamily="49" charset="77"/>
              </a:rPr>
              <a:t>SCARY</a:t>
            </a:r>
            <a:endParaRPr lang="en-US" sz="11600" dirty="0"/>
          </a:p>
        </p:txBody>
      </p:sp>
    </p:spTree>
    <p:extLst>
      <p:ext uri="{BB962C8B-B14F-4D97-AF65-F5344CB8AC3E}">
        <p14:creationId xmlns:p14="http://schemas.microsoft.com/office/powerpoint/2010/main" val="25948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1986563"/>
            <a:ext cx="10515600" cy="2884874"/>
          </a:xfrm>
        </p:spPr>
        <p:txBody>
          <a:bodyPr>
            <a:normAutofit fontScale="90000"/>
          </a:bodyPr>
          <a:lstStyle/>
          <a:p>
            <a:pPr algn="ctr"/>
            <a:r>
              <a:rPr lang="en-US" b="1" dirty="0">
                <a:solidFill>
                  <a:srgbClr val="569CD6"/>
                </a:solidFill>
                <a:effectLst/>
                <a:latin typeface="Inconsolata NF Regular" pitchFamily="49" charset="77"/>
              </a:rPr>
              <a:t>The Code for Django can seem </a:t>
            </a:r>
            <a:r>
              <a:rPr lang="en-US" sz="11600" b="1" dirty="0">
                <a:solidFill>
                  <a:srgbClr val="569CD6"/>
                </a:solidFill>
                <a:effectLst/>
                <a:latin typeface="Inconsolata NF Regular" pitchFamily="49" charset="77"/>
              </a:rPr>
              <a:t>BIG</a:t>
            </a:r>
            <a:r>
              <a:rPr lang="en-US" b="1" dirty="0">
                <a:solidFill>
                  <a:srgbClr val="569CD6"/>
                </a:solidFill>
                <a:effectLst/>
                <a:latin typeface="Inconsolata NF Regular" pitchFamily="49" charset="77"/>
              </a:rPr>
              <a:t> and </a:t>
            </a:r>
            <a:r>
              <a:rPr lang="en-US" sz="11600" b="1" dirty="0">
                <a:solidFill>
                  <a:srgbClr val="569CD6"/>
                </a:solidFill>
                <a:effectLst/>
                <a:latin typeface="Inconsolata NF Regular" pitchFamily="49" charset="77"/>
              </a:rPr>
              <a:t>SCARY</a:t>
            </a:r>
            <a:endParaRPr lang="en-US" sz="11600" dirty="0"/>
          </a:p>
        </p:txBody>
      </p:sp>
    </p:spTree>
    <p:extLst>
      <p:ext uri="{BB962C8B-B14F-4D97-AF65-F5344CB8AC3E}">
        <p14:creationId xmlns:p14="http://schemas.microsoft.com/office/powerpoint/2010/main" val="41431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1253331"/>
            <a:ext cx="10515600" cy="4351338"/>
          </a:xfrm>
        </p:spPr>
        <p:txBody>
          <a:bodyPr>
            <a:normAutofit/>
          </a:bodyPr>
          <a:lstStyle/>
          <a:p>
            <a:pPr algn="ctr"/>
            <a:r>
              <a:rPr lang="en-US" sz="5400" dirty="0"/>
              <a:t> </a:t>
            </a:r>
            <a:r>
              <a:rPr lang="en-US" sz="5400" dirty="0">
                <a:solidFill>
                  <a:srgbClr val="569CD6"/>
                </a:solidFill>
              </a:rPr>
              <a:t>Look At</a:t>
            </a:r>
            <a:r>
              <a:rPr lang="en-US" sz="5400" dirty="0"/>
              <a:t> 👀</a:t>
            </a:r>
          </a:p>
          <a:p>
            <a:pPr algn="ctr"/>
            <a:r>
              <a:rPr lang="en-US" sz="5400" dirty="0"/>
              <a:t> </a:t>
            </a:r>
            <a:r>
              <a:rPr lang="en-US" sz="5400" dirty="0">
                <a:solidFill>
                  <a:srgbClr val="569CD6"/>
                </a:solidFill>
              </a:rPr>
              <a:t>Read</a:t>
            </a:r>
            <a:r>
              <a:rPr lang="en-US" sz="5400" dirty="0"/>
              <a:t> 📖</a:t>
            </a:r>
          </a:p>
          <a:p>
            <a:pPr algn="ctr"/>
            <a:r>
              <a:rPr lang="en-US" sz="5400" dirty="0"/>
              <a:t> </a:t>
            </a:r>
            <a:r>
              <a:rPr lang="en-US" sz="5400" dirty="0">
                <a:solidFill>
                  <a:srgbClr val="569CD6"/>
                </a:solidFill>
              </a:rPr>
              <a:t>Write</a:t>
            </a:r>
            <a:r>
              <a:rPr lang="en-US" sz="5400" dirty="0"/>
              <a:t> ✍🏻</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r>
              <a:rPr lang="en-US" dirty="0"/>
              <a:t>In looking at the tests in </a:t>
            </a: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a:t>
            </a:r>
            <a:r>
              <a:rPr lang="en-US" dirty="0"/>
              <a:t> I see a few tests that already exist</a:t>
            </a:r>
          </a:p>
          <a:p>
            <a:r>
              <a:rPr lang="en-US" dirty="0"/>
              <a:t>These are already available and </a:t>
            </a:r>
            <a:r>
              <a:rPr lang="en-US" b="1" dirty="0"/>
              <a:t>appear</a:t>
            </a:r>
            <a:r>
              <a:rPr lang="en-US" dirty="0"/>
              <a:t> to be testing the very thing that the ticket is asking for.</a:t>
            </a:r>
          </a:p>
          <a:p>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96DB35-D06D-0858-BDEF-A5F2FF255B97}"/>
              </a:ext>
            </a:extLst>
          </p:cNvPr>
          <p:cNvPicPr>
            <a:picLocks noChangeAspect="1"/>
          </p:cNvPicPr>
          <p:nvPr/>
        </p:nvPicPr>
        <p:blipFill>
          <a:blip r:embed="rId3"/>
          <a:stretch>
            <a:fillRect/>
          </a:stretch>
        </p:blipFill>
        <p:spPr>
          <a:xfrm>
            <a:off x="632398" y="1587423"/>
            <a:ext cx="10927204" cy="3683154"/>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CB53B42-2711-E62A-5E9F-788B7C2B0C48}"/>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571154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8C64927-8895-3F20-AFB4-6BDB06A44067}"/>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38033114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5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4833-6C1C-4E98-DEEA-79D51E01B7CE}"/>
              </a:ext>
            </a:extLst>
          </p:cNvPr>
          <p:cNvSpPr>
            <a:spLocks noGrp="1"/>
          </p:cNvSpPr>
          <p:nvPr>
            <p:ph type="title"/>
          </p:nvPr>
        </p:nvSpPr>
        <p:spPr/>
        <p:txBody>
          <a:bodyPr/>
          <a:lstStyle/>
          <a:p>
            <a:pPr algn="ctr"/>
            <a:r>
              <a:rPr lang="en-US" b="1" dirty="0">
                <a:solidFill>
                  <a:srgbClr val="569CD6"/>
                </a:solidFill>
                <a:latin typeface="Inconsolata NF" pitchFamily="49" charset="77"/>
              </a:rPr>
              <a:t>Sprints 2023</a:t>
            </a:r>
          </a:p>
        </p:txBody>
      </p:sp>
      <p:sp>
        <p:nvSpPr>
          <p:cNvPr id="3" name="Content Placeholder 2">
            <a:extLst>
              <a:ext uri="{FF2B5EF4-FFF2-40B4-BE49-F238E27FC236}">
                <a16:creationId xmlns:a16="http://schemas.microsoft.com/office/drawing/2014/main" id="{20A527F3-72D3-E149-E0F6-712FF1E3785B}"/>
              </a:ext>
            </a:extLst>
          </p:cNvPr>
          <p:cNvSpPr>
            <a:spLocks noGrp="1"/>
          </p:cNvSpPr>
          <p:nvPr>
            <p:ph idx="1"/>
          </p:nvPr>
        </p:nvSpPr>
        <p:spPr/>
        <p:txBody>
          <a:bodyPr/>
          <a:lstStyle/>
          <a:p>
            <a:r>
              <a:rPr lang="en-US" dirty="0"/>
              <a:t>Development Sprints</a:t>
            </a:r>
          </a:p>
          <a:p>
            <a:r>
              <a:rPr lang="en-US" dirty="0"/>
              <a:t>Contribution Sprints</a:t>
            </a:r>
          </a:p>
        </p:txBody>
      </p:sp>
    </p:spTree>
    <p:extLst>
      <p:ext uri="{BB962C8B-B14F-4D97-AF65-F5344CB8AC3E}">
        <p14:creationId xmlns:p14="http://schemas.microsoft.com/office/powerpoint/2010/main" val="18685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6816-83C5-178E-10CF-7E0B2BFCA45F}"/>
              </a:ext>
            </a:extLst>
          </p:cNvPr>
          <p:cNvSpPr>
            <a:spLocks noGrp="1"/>
          </p:cNvSpPr>
          <p:nvPr>
            <p:ph type="title"/>
          </p:nvPr>
        </p:nvSpPr>
        <p:spPr/>
        <p:txBody>
          <a:bodyPr/>
          <a:lstStyle/>
          <a:p>
            <a:pPr algn="ctr"/>
            <a:r>
              <a:rPr lang="en-US" b="1" dirty="0">
                <a:solidFill>
                  <a:srgbClr val="569CD6"/>
                </a:solidFill>
                <a:latin typeface="Inconsolata NF" pitchFamily="49" charset="77"/>
              </a:rPr>
              <a:t>Acknowledgements</a:t>
            </a:r>
          </a:p>
        </p:txBody>
      </p:sp>
      <p:sp>
        <p:nvSpPr>
          <p:cNvPr id="3" name="Content Placeholder 2">
            <a:extLst>
              <a:ext uri="{FF2B5EF4-FFF2-40B4-BE49-F238E27FC236}">
                <a16:creationId xmlns:a16="http://schemas.microsoft.com/office/drawing/2014/main" id="{5D3628C5-3D34-DB59-C269-53DE07D94DBC}"/>
              </a:ext>
            </a:extLst>
          </p:cNvPr>
          <p:cNvSpPr>
            <a:spLocks noGrp="1"/>
          </p:cNvSpPr>
          <p:nvPr>
            <p:ph idx="1"/>
          </p:nvPr>
        </p:nvSpPr>
        <p:spPr/>
        <p:txBody>
          <a:bodyPr/>
          <a:lstStyle/>
          <a:p>
            <a:r>
              <a:rPr lang="en-US" dirty="0"/>
              <a:t>Katie McLaughlin</a:t>
            </a:r>
          </a:p>
          <a:p>
            <a:r>
              <a:rPr lang="en-US" dirty="0"/>
              <a:t>Web Developer Team</a:t>
            </a:r>
          </a:p>
          <a:p>
            <a:pPr lvl="1"/>
            <a:r>
              <a:rPr lang="en-US" dirty="0"/>
              <a:t>Bookie</a:t>
            </a:r>
          </a:p>
          <a:p>
            <a:pPr lvl="1"/>
            <a:r>
              <a:rPr lang="en-US" dirty="0"/>
              <a:t>Chris</a:t>
            </a:r>
          </a:p>
          <a:p>
            <a:pPr lvl="1"/>
            <a:r>
              <a:rPr lang="en-US" dirty="0"/>
              <a:t>Jason</a:t>
            </a:r>
          </a:p>
          <a:p>
            <a:pPr lvl="1"/>
            <a:r>
              <a:rPr lang="en-US" dirty="0"/>
              <a:t>Jon</a:t>
            </a:r>
          </a:p>
        </p:txBody>
      </p:sp>
    </p:spTree>
    <p:extLst>
      <p:ext uri="{BB962C8B-B14F-4D97-AF65-F5344CB8AC3E}">
        <p14:creationId xmlns:p14="http://schemas.microsoft.com/office/powerpoint/2010/main" val="3174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solidFill>
                  <a:srgbClr val="569CD6"/>
                </a:solidFill>
                <a:latin typeface="Inconsolata NF" pitchFamily="49" charset="77"/>
              </a:rPr>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solidFill>
                  <a:srgbClr val="569CD6"/>
                </a:solidFill>
                <a:latin typeface="Inconsolata NF" pitchFamily="49" charset="77"/>
              </a:rPr>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213402422"/>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Django Triaging Tickets (Slide XX/100)</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Thanks for looking into this. I can get back to work now :)</a:t>
            </a:r>
          </a:p>
          <a:p>
            <a:pPr lvl="1"/>
            <a:r>
              <a:rPr lang="en-US" dirty="0"/>
              <a:t>By Matias </a:t>
            </a:r>
            <a:r>
              <a:rPr lang="en-US" dirty="0" err="1"/>
              <a:t>Surdi</a:t>
            </a:r>
            <a:endParaRPr lang="en-US" dirty="0"/>
          </a:p>
          <a:p>
            <a:pPr lvl="1"/>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solidFill>
                  <a:srgbClr val="569CD6"/>
                </a:solidFill>
                <a:effectLst/>
                <a:latin typeface="Inconsolata NF Regular" pitchFamily="49" charset="77"/>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2057056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sz="7200" b="1" dirty="0">
                <a:solidFill>
                  <a:srgbClr val="569CD6"/>
                </a:solidFill>
                <a:effectLst/>
              </a:rPr>
              <a:t>Another Comment</a:t>
            </a:r>
            <a:endParaRPr lang="en-US" sz="7200"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sz="5400" dirty="0"/>
              <a:t>Broken</a:t>
            </a:r>
          </a:p>
          <a:p>
            <a:r>
              <a:rPr lang="en-US" sz="5400" dirty="0"/>
              <a:t>mostly for Oracle</a:t>
            </a:r>
          </a:p>
          <a:p>
            <a:r>
              <a:rPr lang="en-US" sz="5400" dirty="0" err="1"/>
              <a:t>Sqlite</a:t>
            </a:r>
            <a:r>
              <a:rPr lang="en-US" sz="5400" dirty="0"/>
              <a:t> backend</a:t>
            </a:r>
          </a:p>
          <a:p>
            <a:r>
              <a:rPr lang="en-US" sz="5400" dirty="0" err="1">
                <a:latin typeface="Inconsolata NF" pitchFamily="49" charset="77"/>
              </a:rPr>
              <a:t>supports_paramstyle_pyformat</a:t>
            </a:r>
            <a:endParaRPr lang="en-US" sz="5400" dirty="0">
              <a:latin typeface="Inconsolata NF" pitchFamily="49" charset="77"/>
            </a:endParaRPr>
          </a:p>
          <a:p>
            <a:r>
              <a:rPr lang="en-US" sz="5400" dirty="0"/>
              <a:t>borks</a:t>
            </a:r>
            <a:endParaRPr lang="en-US" sz="3200" dirty="0"/>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solidFill>
                  <a:srgbClr val="569CD6"/>
                </a:solidFill>
                <a:latin typeface="Inconsolata NF" pitchFamily="49" charset="77"/>
              </a:rPr>
              <a:t>What is </a:t>
            </a:r>
            <a:r>
              <a:rPr lang="en-US" b="1" dirty="0" err="1">
                <a:solidFill>
                  <a:srgbClr val="569CD6"/>
                </a:solidFill>
                <a:latin typeface="Inconsolata NF" pitchFamily="49" charset="77"/>
              </a:rPr>
              <a:t>supports_paramstyle_pyformat</a:t>
            </a:r>
            <a:r>
              <a:rPr lang="en-US" b="1" dirty="0">
                <a:solidFill>
                  <a:srgbClr val="569CD6"/>
                </a:solidFill>
                <a:latin typeface="Inconsolata NF" pitchFamily="49" charset="77"/>
              </a:rPr>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p:txBody>
          <a:bodyPr/>
          <a:lstStyle/>
          <a:p>
            <a:r>
              <a:rPr lang="en-US" dirty="0"/>
              <a:t>Flag</a:t>
            </a:r>
          </a:p>
          <a:p>
            <a:r>
              <a:rPr lang="en-US" dirty="0"/>
              <a:t>support '</a:t>
            </a:r>
            <a:r>
              <a:rPr lang="en-US" dirty="0" err="1"/>
              <a:t>pyformat</a:t>
            </a:r>
            <a:r>
              <a:rPr lang="en-US" dirty="0"/>
              <a:t>' style </a:t>
            </a:r>
          </a:p>
          <a:p>
            <a:r>
              <a:rPr lang="en-US" dirty="0"/>
              <a:t>("... %(name)s ...", {'name': value})</a:t>
            </a:r>
          </a:p>
          <a:p>
            <a:r>
              <a:rPr lang="en-US" dirty="0"/>
              <a:t>SQLite this was set to False</a:t>
            </a:r>
          </a:p>
        </p:txBody>
      </p:sp>
    </p:spTree>
    <p:extLst>
      <p:ext uri="{BB962C8B-B14F-4D97-AF65-F5344CB8AC3E}">
        <p14:creationId xmlns:p14="http://schemas.microsoft.com/office/powerpoint/2010/main" val="19566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lstStyle/>
          <a:p>
            <a:r>
              <a:rPr lang="en-US" dirty="0"/>
              <a:t>Ticket difficulty</a:t>
            </a:r>
          </a:p>
          <a:p>
            <a:r>
              <a:rPr lang="en-US" dirty="0"/>
              <a:t>The Review Process can be challenging</a:t>
            </a:r>
          </a:p>
          <a:p>
            <a:r>
              <a:rPr lang="en-US" dirty="0"/>
              <a:t>You can do it!</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The World Expert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693319"/>
          </a:xfrm>
          <a:prstGeom prst="rect">
            <a:avLst/>
          </a:prstGeom>
          <a:noFill/>
        </p:spPr>
        <p:txBody>
          <a:bodyPr wrap="square" rtlCol="0">
            <a:spAutoFit/>
          </a:bodyPr>
          <a:lstStyle/>
          <a:p>
            <a:pPr marL="685800" indent="-685800">
              <a:buFont typeface="Arial" panose="020B0604020202020204" pitchFamily="34" charset="0"/>
              <a:buChar char="•"/>
            </a:pPr>
            <a:r>
              <a:rPr lang="en-US" sz="5400" dirty="0"/>
              <a:t>Wondering </a:t>
            </a:r>
          </a:p>
          <a:p>
            <a:pPr marL="685800" indent="-685800">
              <a:buFont typeface="Arial" panose="020B0604020202020204" pitchFamily="34" charset="0"/>
              <a:buChar char="•"/>
            </a:pPr>
            <a:r>
              <a:rPr lang="en-US" sz="5400" dirty="0"/>
              <a:t>being worked</a:t>
            </a:r>
          </a:p>
          <a:p>
            <a:pPr marL="685800" indent="-685800">
              <a:buFont typeface="Arial" panose="020B0604020202020204" pitchFamily="34" charset="0"/>
              <a:buChar char="•"/>
            </a:pPr>
            <a:r>
              <a:rPr lang="en-US" sz="5400" dirty="0"/>
              <a:t>initial time-boxed investigation</a:t>
            </a:r>
          </a:p>
          <a:p>
            <a:pPr marL="685800" indent="-685800">
              <a:buFont typeface="Arial" panose="020B0604020202020204" pitchFamily="34" charset="0"/>
              <a:buChar char="•"/>
            </a:pPr>
            <a:r>
              <a:rPr lang="en-US" sz="5400" dirty="0"/>
              <a:t>you'll be the world expert </a:t>
            </a:r>
            <a:r>
              <a:rPr lang="en-US" sz="5400" baseline="30000" dirty="0"/>
              <a:t>TM</a:t>
            </a:r>
            <a:endParaRPr lang="en-US" sz="54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
        <p:nvSpPr>
          <p:cNvPr id="3" name="Title 3">
            <a:extLst>
              <a:ext uri="{FF2B5EF4-FFF2-40B4-BE49-F238E27FC236}">
                <a16:creationId xmlns:a16="http://schemas.microsoft.com/office/drawing/2014/main" id="{3D4BDE3D-BD68-6C8E-E2F1-9C465FED88E3}"/>
              </a:ext>
            </a:extLst>
          </p:cNvPr>
          <p:cNvSpPr txBox="1">
            <a:spLocks/>
          </p:cNvSpPr>
          <p:nvPr/>
        </p:nvSpPr>
        <p:spPr>
          <a:xfrm>
            <a:off x="934617" y="3203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rgbClr val="569CD6"/>
                </a:solidFill>
                <a:latin typeface="Inconsolata Nerd Font" pitchFamily="49" charset="77"/>
                <a:ea typeface="+mj-ea"/>
                <a:cs typeface="+mj-cs"/>
              </a:defRPr>
            </a:lvl1pPr>
          </a:lstStyle>
          <a:p>
            <a:pPr algn="ctr"/>
            <a:r>
              <a:rPr lang="en-US" dirty="0">
                <a:latin typeface="Inconsolata NF Regular" pitchFamily="49" charset="77"/>
              </a:rPr>
              <a:t>… again</a:t>
            </a:r>
            <a:endParaRPr lang="en-US" dirty="0"/>
          </a:p>
        </p:txBody>
      </p:sp>
    </p:spTree>
    <p:extLst>
      <p:ext uri="{BB962C8B-B14F-4D97-AF65-F5344CB8AC3E}">
        <p14:creationId xmlns:p14="http://schemas.microsoft.com/office/powerpoint/2010/main" val="40849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Write down what you learned 📜</a:t>
            </a:r>
          </a:p>
          <a:p>
            <a:pPr marL="0" indent="0" algn="ctr">
              <a:buNone/>
            </a:pPr>
            <a:r>
              <a:rPr lang="en-US" dirty="0"/>
              <a:t>Replicate the Bug 🐛</a:t>
            </a:r>
          </a:p>
          <a:p>
            <a:pPr marL="0" indent="0" algn="ctr">
              <a:buNone/>
            </a:pPr>
            <a:r>
              <a:rPr lang="en-US" dirty="0"/>
              <a:t>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445826" y="378773"/>
            <a:ext cx="11300347" cy="1325563"/>
          </a:xfrm>
        </p:spPr>
        <p:txBody>
          <a:bodyPr/>
          <a:lstStyle/>
          <a:p>
            <a:r>
              <a:rPr lang="en-US" b="1" dirty="0" err="1">
                <a:solidFill>
                  <a:srgbClr val="569CD6"/>
                </a:solidFill>
                <a:latin typeface="Inconsolata NF" pitchFamily="49" charset="77"/>
              </a:rPr>
              <a:t>Settings.py</a:t>
            </a:r>
            <a:r>
              <a:rPr lang="en-US" b="1" dirty="0">
                <a:solidFill>
                  <a:srgbClr val="569CD6"/>
                </a:solidFill>
                <a:latin typeface="Inconsolata NF" pitchFamily="49" charset="77"/>
              </a:rPr>
              <a:t> with </a:t>
            </a:r>
            <a:r>
              <a:rPr lang="en-US" b="1" dirty="0" err="1">
                <a:solidFill>
                  <a:srgbClr val="569CD6"/>
                </a:solidFill>
                <a:latin typeface="Inconsolata NF" pitchFamily="49" charset="77"/>
              </a:rPr>
              <a:t>psql</a:t>
            </a:r>
            <a:r>
              <a:rPr lang="en-US" b="1" dirty="0">
                <a:solidFill>
                  <a:srgbClr val="569CD6"/>
                </a:solidFill>
                <a:latin typeface="Inconsolata NF" pitchFamily="49" charset="77"/>
              </a:rPr>
              <a:t> connection string</a:t>
            </a:r>
          </a:p>
        </p:txBody>
      </p:sp>
      <p:sp>
        <p:nvSpPr>
          <p:cNvPr id="3" name="TextBox 2">
            <a:extLst>
              <a:ext uri="{FF2B5EF4-FFF2-40B4-BE49-F238E27FC236}">
                <a16:creationId xmlns:a16="http://schemas.microsoft.com/office/drawing/2014/main" id="{259DE577-5EB0-D136-AE47-5DD5A98900C5}"/>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a:t>
            </a:r>
            <a:r>
              <a:rPr lang="en-US" sz="3600" dirty="0" err="1"/>
              <a:t>django.db.backends.</a:t>
            </a:r>
            <a:r>
              <a:rPr lang="en-US" sz="3600" dirty="0" err="1">
                <a:highlight>
                  <a:srgbClr val="FFFF00"/>
                </a:highlight>
              </a:rPr>
              <a:t>postgresql</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2298760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Steps to Reproduce the Bug: Postgres</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36157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Steps to Reproduce the Bug: Postgres</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noFill/>
        </p:spPr>
        <p:txBody>
          <a:bodyPr/>
          <a:lstStyle/>
          <a:p>
            <a:r>
              <a:rPr lang="en-US" dirty="0"/>
              <a:t>That ran without error</a:t>
            </a:r>
          </a:p>
        </p:txBody>
      </p:sp>
    </p:spTree>
    <p:extLst>
      <p:ext uri="{BB962C8B-B14F-4D97-AF65-F5344CB8AC3E}">
        <p14:creationId xmlns:p14="http://schemas.microsoft.com/office/powerpoint/2010/main" val="36585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111456" y="483567"/>
            <a:ext cx="11969087" cy="1325563"/>
          </a:xfrm>
        </p:spPr>
        <p:txBody>
          <a:bodyPr/>
          <a:lstStyle/>
          <a:p>
            <a:r>
              <a:rPr lang="en-US" b="1" dirty="0" err="1">
                <a:solidFill>
                  <a:srgbClr val="569CD6"/>
                </a:solidFill>
                <a:latin typeface="Inconsolata NF" pitchFamily="49" charset="77"/>
              </a:rPr>
              <a:t>Settings.py</a:t>
            </a:r>
            <a:r>
              <a:rPr lang="en-US" b="1" dirty="0">
                <a:solidFill>
                  <a:srgbClr val="569CD6"/>
                </a:solidFill>
                <a:latin typeface="Inconsolata NF" pitchFamily="49" charset="77"/>
              </a:rPr>
              <a:t> with sqlite3 connection string</a:t>
            </a:r>
            <a:endParaRPr lang="en-US" dirty="0"/>
          </a:p>
        </p:txBody>
      </p:sp>
      <p:sp>
        <p:nvSpPr>
          <p:cNvPr id="3" name="TextBox 2">
            <a:extLst>
              <a:ext uri="{FF2B5EF4-FFF2-40B4-BE49-F238E27FC236}">
                <a16:creationId xmlns:a16="http://schemas.microsoft.com/office/drawing/2014/main" id="{779EE615-9F1B-B415-E36C-681339574AFE}"/>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"django.db.backends.</a:t>
            </a:r>
            <a:r>
              <a:rPr lang="en-US" sz="3600" dirty="0">
                <a:highlight>
                  <a:srgbClr val="FFFF00"/>
                </a:highlight>
              </a:rPr>
              <a:t>sqlite3</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4175659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Steps to Reproduce the Bug: SQLite</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67137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descr="Screenshot of the stack trace generated after executing a taw query using SQLite">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Workaround</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618995"/>
          </a:xfrm>
          <a:noFill/>
        </p:spPr>
        <p:txBody>
          <a:bodyPr>
            <a:normAutofit/>
          </a:bodyPr>
          <a:lstStyle/>
          <a:p>
            <a:r>
              <a:rPr lang="en-US" dirty="0"/>
              <a:t>Different Syntax</a:t>
            </a:r>
          </a:p>
          <a:p>
            <a:endParaRPr lang="en-US" dirty="0"/>
          </a:p>
        </p:txBody>
      </p:sp>
      <p:sp>
        <p:nvSpPr>
          <p:cNvPr id="4" name="Content Placeholder 2">
            <a:extLst>
              <a:ext uri="{FF2B5EF4-FFF2-40B4-BE49-F238E27FC236}">
                <a16:creationId xmlns:a16="http://schemas.microsoft.com/office/drawing/2014/main" id="{5825535C-0FA5-7207-6362-DDE5FA88A74D}"/>
              </a:ext>
            </a:extLst>
          </p:cNvPr>
          <p:cNvSpPr txBox="1">
            <a:spLocks/>
          </p:cNvSpPr>
          <p:nvPr/>
        </p:nvSpPr>
        <p:spPr>
          <a:xfrm>
            <a:off x="447869" y="2444620"/>
            <a:ext cx="11513975" cy="1325562"/>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Inconsolata NF" pitchFamily="49" charset="77"/>
              </a:rPr>
              <a:t>&gt;&gt;&gt; </a:t>
            </a:r>
            <a:r>
              <a:rPr lang="en-US" dirty="0" err="1">
                <a:latin typeface="Inconsolata NF" pitchFamily="49" charset="77"/>
              </a:rPr>
              <a:t>c</a:t>
            </a:r>
            <a:r>
              <a:rPr lang="en-US" b="1" dirty="0" err="1">
                <a:latin typeface="Inconsolata NF" pitchFamily="49" charset="77"/>
              </a:rPr>
              <a:t>.</a:t>
            </a:r>
            <a:r>
              <a:rPr lang="en-US" dirty="0" err="1">
                <a:latin typeface="Inconsolata NF" pitchFamily="49" charset="77"/>
              </a:rPr>
              <a:t>execute</a:t>
            </a:r>
            <a:r>
              <a:rPr lang="en-US" dirty="0">
                <a:latin typeface="Inconsolata NF" pitchFamily="49" charset="77"/>
              </a:rPr>
              <a:t>("select name from </a:t>
            </a:r>
            <a:r>
              <a:rPr lang="en-US" dirty="0" err="1">
                <a:latin typeface="Inconsolata NF" pitchFamily="49" charset="77"/>
              </a:rPr>
              <a:t>inventory_host</a:t>
            </a:r>
            <a:r>
              <a:rPr lang="en-US" dirty="0">
                <a:latin typeface="Inconsolata NF" pitchFamily="49" charset="77"/>
              </a:rPr>
              <a:t> where id=:id", {'id': '1’})</a:t>
            </a:r>
          </a:p>
          <a:p>
            <a:pPr marL="0" indent="0">
              <a:buNone/>
            </a:pPr>
            <a:r>
              <a:rPr lang="en-US" dirty="0">
                <a:latin typeface="Inconsolata NF" pitchFamily="49" charset="77"/>
              </a:rPr>
              <a:t>&gt;&gt;&gt; </a:t>
            </a:r>
            <a:r>
              <a:rPr lang="en-US" dirty="0" err="1">
                <a:latin typeface="Inconsolata NF" pitchFamily="49" charset="77"/>
              </a:rPr>
              <a:t>Host</a:t>
            </a:r>
            <a:r>
              <a:rPr lang="en-US" b="1" dirty="0" err="1">
                <a:latin typeface="Inconsolata NF" pitchFamily="49" charset="77"/>
              </a:rPr>
              <a:t>.</a:t>
            </a:r>
            <a:r>
              <a:rPr lang="en-US" dirty="0" err="1">
                <a:latin typeface="Inconsolata NF" pitchFamily="49" charset="77"/>
              </a:rPr>
              <a:t>objects</a:t>
            </a:r>
            <a:r>
              <a:rPr lang="en-US" b="1" dirty="0" err="1">
                <a:latin typeface="Inconsolata NF" pitchFamily="49" charset="77"/>
              </a:rPr>
              <a:t>.</a:t>
            </a:r>
            <a:r>
              <a:rPr lang="en-US" dirty="0" err="1">
                <a:latin typeface="Inconsolata NF" pitchFamily="49" charset="77"/>
              </a:rPr>
              <a:t>raw</a:t>
            </a:r>
            <a:r>
              <a:rPr lang="en-US" dirty="0">
                <a:latin typeface="Inconsolata NF" pitchFamily="49" charset="77"/>
              </a:rPr>
              <a:t>("select * from </a:t>
            </a:r>
            <a:r>
              <a:rPr lang="en-US" dirty="0" err="1">
                <a:latin typeface="Inconsolata NF" pitchFamily="49" charset="77"/>
              </a:rPr>
              <a:t>inventory_host</a:t>
            </a:r>
            <a:r>
              <a:rPr lang="en-US" dirty="0">
                <a:latin typeface="Inconsolata NF" pitchFamily="49" charset="77"/>
              </a:rPr>
              <a:t> where id=:id", {'id': '1'})</a:t>
            </a:r>
          </a:p>
        </p:txBody>
      </p:sp>
      <p:sp>
        <p:nvSpPr>
          <p:cNvPr id="5" name="Content Placeholder 2">
            <a:extLst>
              <a:ext uri="{FF2B5EF4-FFF2-40B4-BE49-F238E27FC236}">
                <a16:creationId xmlns:a16="http://schemas.microsoft.com/office/drawing/2014/main" id="{9BC4D089-BEB6-A330-A9A4-3B543ED6335F}"/>
              </a:ext>
            </a:extLst>
          </p:cNvPr>
          <p:cNvSpPr txBox="1">
            <a:spLocks/>
          </p:cNvSpPr>
          <p:nvPr/>
        </p:nvSpPr>
        <p:spPr>
          <a:xfrm>
            <a:off x="947056" y="3770182"/>
            <a:ext cx="10515600" cy="61899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Consistent</a:t>
            </a:r>
          </a:p>
          <a:p>
            <a:endParaRPr lang="en-US" dirty="0"/>
          </a:p>
        </p:txBody>
      </p:sp>
    </p:spTree>
    <p:extLst>
      <p:ext uri="{BB962C8B-B14F-4D97-AF65-F5344CB8AC3E}">
        <p14:creationId xmlns:p14="http://schemas.microsoft.com/office/powerpoint/2010/main" val="409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Workaround</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normAutofit/>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a:t>
            </a:r>
            <a:r>
              <a:rPr lang="en-US" dirty="0">
                <a:latin typeface="Inconsolata NF" pitchFamily="49" charset="77"/>
              </a:rPr>
              <a:t>"select * from </a:t>
            </a:r>
            <a:r>
              <a:rPr lang="en-US" dirty="0" err="1">
                <a:latin typeface="Inconsolata NF" pitchFamily="49" charset="77"/>
              </a:rPr>
              <a:t>django_content_type</a:t>
            </a:r>
            <a:r>
              <a:rPr lang="en-US" dirty="0">
                <a:latin typeface="Inconsolata NF" pitchFamily="49" charset="77"/>
              </a:rPr>
              <a:t> where id = </a:t>
            </a:r>
            <a:r>
              <a:rPr lang="en-US" dirty="0">
                <a:highlight>
                  <a:srgbClr val="FFFF00"/>
                </a:highlight>
                <a:latin typeface="Inconsolata NF" pitchFamily="49" charset="77"/>
              </a:rPr>
              <a:t>:id", {'id': '1'}</a:t>
            </a:r>
            <a:r>
              <a:rPr lang="en-US" dirty="0"/>
              <a:t>)</a:t>
            </a:r>
          </a:p>
        </p:txBody>
      </p:sp>
    </p:spTree>
    <p:extLst>
      <p:ext uri="{BB962C8B-B14F-4D97-AF65-F5344CB8AC3E}">
        <p14:creationId xmlns:p14="http://schemas.microsoft.com/office/powerpoint/2010/main" val="81737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sz="2000" dirty="0"/>
              <a:t>Write down what you learn</a:t>
            </a:r>
          </a:p>
          <a:p>
            <a:pPr marL="0" indent="0" algn="ctr">
              <a:buNone/>
            </a:pPr>
            <a:r>
              <a:rPr lang="en-US" b="1" dirty="0"/>
              <a:t>Read some docs</a:t>
            </a:r>
            <a:r>
              <a:rPr lang="en-US" dirty="0"/>
              <a:t> </a:t>
            </a:r>
            <a:r>
              <a:rPr lang="en-US" b="1" dirty="0">
                <a:solidFill>
                  <a:srgbClr val="569CD6"/>
                </a:solidFill>
              </a:rPr>
              <a:t>📖</a:t>
            </a:r>
          </a:p>
          <a:p>
            <a:pPr marL="0" indent="0" algn="ctr">
              <a:buNone/>
            </a:pPr>
            <a:r>
              <a:rPr lang="en-US" dirty="0">
                <a:solidFill>
                  <a:schemeClr val="tx1">
                    <a:alpha val="10000"/>
                  </a:schemeClr>
                </a:solidFill>
              </a:rPr>
              <a:t>Write some code</a:t>
            </a:r>
          </a:p>
          <a:p>
            <a:pPr marL="0" indent="0" algn="ctr">
              <a:buNone/>
            </a:pPr>
            <a:r>
              <a:rPr lang="en-US" dirty="0">
                <a:solidFill>
                  <a:schemeClr val="tx1">
                    <a:alpha val="10000"/>
                  </a:schemeClr>
                </a:solidFill>
              </a:rPr>
              <a:t>Test the Code</a:t>
            </a:r>
          </a:p>
        </p:txBody>
      </p:sp>
    </p:spTree>
    <p:extLst>
      <p:ext uri="{BB962C8B-B14F-4D97-AF65-F5344CB8AC3E}">
        <p14:creationId xmlns:p14="http://schemas.microsoft.com/office/powerpoint/2010/main" val="735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637953" y="1825625"/>
            <a:ext cx="10983433" cy="4351338"/>
          </a:xfrm>
        </p:spPr>
        <p:txBody>
          <a:bodyPr/>
          <a:lstStyle/>
          <a:p>
            <a:r>
              <a:rPr lang="en-US" dirty="0"/>
              <a:t>Stack Trace Error Message</a:t>
            </a:r>
          </a:p>
          <a:p>
            <a:pPr marL="457200" lvl="1" indent="0">
              <a:buNone/>
            </a:pPr>
            <a:r>
              <a:rPr lang="en-US" sz="1400" dirty="0">
                <a:latin typeface="Inconsolata NF" pitchFamily="49" charset="77"/>
              </a:rPr>
              <a:t>File "/Users/Ryan/</a:t>
            </a:r>
            <a:r>
              <a:rPr lang="en-US" sz="1400" dirty="0" err="1">
                <a:latin typeface="Inconsolata NF" pitchFamily="49" charset="77"/>
              </a:rPr>
              <a:t>PycharmProjects</a:t>
            </a:r>
            <a:r>
              <a:rPr lang="en-US" sz="1400" dirty="0">
                <a:latin typeface="Inconsolata NF" pitchFamily="49" charset="77"/>
              </a:rPr>
              <a:t>/</a:t>
            </a:r>
            <a:r>
              <a:rPr lang="en-US" sz="1400" dirty="0" err="1">
                <a:latin typeface="Inconsolata NF" pitchFamily="49" charset="77"/>
              </a:rPr>
              <a:t>tatisjr</a:t>
            </a:r>
            <a:r>
              <a:rPr lang="en-US" sz="1400" dirty="0">
                <a:latin typeface="Inconsolata NF" pitchFamily="49" charset="77"/>
              </a:rPr>
              <a:t>/</a:t>
            </a:r>
            <a:r>
              <a:rPr lang="en-US" sz="1400" dirty="0" err="1">
                <a:latin typeface="Inconsolata NF" pitchFamily="49" charset="77"/>
              </a:rPr>
              <a:t>venv</a:t>
            </a:r>
            <a:r>
              <a:rPr lang="en-US" sz="1400" dirty="0">
                <a:latin typeface="Inconsolata NF" pitchFamily="49" charset="77"/>
              </a:rPr>
              <a:t>/lib/python3.9/site-packages/</a:t>
            </a:r>
            <a:r>
              <a:rPr lang="en-US" sz="5400" dirty="0" err="1">
                <a:latin typeface="Inconsolata NF" pitchFamily="49" charset="77"/>
              </a:rPr>
              <a:t>django</a:t>
            </a:r>
            <a:r>
              <a:rPr lang="en-US" sz="5400" dirty="0">
                <a:latin typeface="Inconsolata NF" pitchFamily="49" charset="77"/>
              </a:rPr>
              <a:t>/</a:t>
            </a:r>
            <a:r>
              <a:rPr lang="en-US" sz="5400" dirty="0" err="1">
                <a:latin typeface="Inconsolata NF" pitchFamily="49" charset="77"/>
              </a:rPr>
              <a:t>db</a:t>
            </a:r>
            <a:r>
              <a:rPr lang="en-US" sz="5400" dirty="0">
                <a:latin typeface="Inconsolata NF" pitchFamily="49" charset="77"/>
              </a:rPr>
              <a:t>/backends/sqlite3/</a:t>
            </a:r>
            <a:r>
              <a:rPr lang="en-US" sz="5400" dirty="0" err="1">
                <a:latin typeface="Inconsolata NF" pitchFamily="49" charset="77"/>
              </a:rPr>
              <a:t>base.py</a:t>
            </a:r>
            <a:r>
              <a:rPr lang="en-US" sz="5400" dirty="0">
                <a:latin typeface="Inconsolata NF" pitchFamily="49" charset="77"/>
              </a:rPr>
              <a:t>", line 357</a:t>
            </a:r>
            <a:r>
              <a:rPr lang="en-US" sz="1400" dirty="0">
                <a:latin typeface="Inconsolata NF" pitchFamily="49" charset="77"/>
              </a:rPr>
              <a:t>, in execute</a:t>
            </a:r>
          </a:p>
          <a:p>
            <a:pPr marL="457200" lvl="1" indent="0">
              <a:buNone/>
            </a:pPr>
            <a:r>
              <a:rPr lang="en-US" sz="1400" dirty="0">
                <a:latin typeface="Inconsolata NF" pitchFamily="49" charset="77"/>
              </a:rPr>
              <a:t>        return </a:t>
            </a:r>
            <a:r>
              <a:rPr lang="en-US" sz="1400" dirty="0" err="1">
                <a:latin typeface="Inconsolata NF" pitchFamily="49" charset="77"/>
              </a:rPr>
              <a:t>Database.Cursor.execute</a:t>
            </a:r>
            <a:r>
              <a:rPr lang="en-US" sz="1400" dirty="0">
                <a:latin typeface="Inconsolata NF" pitchFamily="49" charset="77"/>
              </a:rPr>
              <a:t>(self, query, params)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err="1">
                <a:latin typeface="Inconsolata NF" pitchFamily="49" charset="77"/>
              </a:rPr>
              <a:t>SQLiteCursorWrapper</a:t>
            </a:r>
            <a:r>
              <a:rPr lang="en-US" dirty="0"/>
              <a:t>:</a:t>
            </a:r>
          </a:p>
          <a:p>
            <a:pPr lvl="1"/>
            <a:r>
              <a:rPr lang="en-US" dirty="0"/>
              <a:t>execute</a:t>
            </a:r>
          </a:p>
          <a:p>
            <a:pPr lvl="1"/>
            <a:r>
              <a:rPr lang="en-US" dirty="0" err="1"/>
              <a:t>executemany</a:t>
            </a:r>
            <a:endParaRPr lang="en-US" dirty="0"/>
          </a:p>
          <a:p>
            <a:pPr lvl="1"/>
            <a:r>
              <a:rPr lang="en-US" dirty="0" err="1"/>
              <a:t>convert_query</a:t>
            </a:r>
            <a:endParaRPr lang="en-US" dirty="0"/>
          </a:p>
          <a:p>
            <a:endParaRPr lang="en-US" dirty="0"/>
          </a:p>
        </p:txBody>
      </p:sp>
    </p:spTree>
    <p:extLst>
      <p:ext uri="{BB962C8B-B14F-4D97-AF65-F5344CB8AC3E}">
        <p14:creationId xmlns:p14="http://schemas.microsoft.com/office/powerpoint/2010/main" val="32734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C5E-6059-A179-DD1B-365791E5E0A1}"/>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latin typeface="Inconsolata NF" pitchFamily="49" charset="77"/>
            </a:endParaRPr>
          </a:p>
        </p:txBody>
      </p:sp>
      <p:sp>
        <p:nvSpPr>
          <p:cNvPr id="3" name="Content Placeholder 2">
            <a:extLst>
              <a:ext uri="{FF2B5EF4-FFF2-40B4-BE49-F238E27FC236}">
                <a16:creationId xmlns:a16="http://schemas.microsoft.com/office/drawing/2014/main" id="{1CFA4BAA-46D0-CAFE-2F1A-212365EEE9A0}"/>
              </a:ext>
            </a:extLst>
          </p:cNvPr>
          <p:cNvSpPr>
            <a:spLocks noGrp="1"/>
          </p:cNvSpPr>
          <p:nvPr>
            <p:ph idx="1"/>
          </p:nvPr>
        </p:nvSpPr>
        <p:spPr/>
        <p:txBody>
          <a:bodyPr>
            <a:normAutofit lnSpcReduction="10000"/>
          </a:bodyPr>
          <a:lstStyle/>
          <a:p>
            <a:pPr marL="0" indent="0">
              <a:buNone/>
            </a:pPr>
            <a:r>
              <a:rPr lang="en-US" dirty="0">
                <a:latin typeface="Inconsolata NF" pitchFamily="49" charset="77"/>
              </a:rPr>
              <a:t>def execute(…):</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a:p>
            <a:pPr marL="0" indent="0">
              <a:buNone/>
            </a:pPr>
            <a:r>
              <a:rPr lang="en-US" dirty="0">
                <a:latin typeface="Inconsolata NF" pitchFamily="49" charset="77"/>
              </a:rPr>
              <a:t>def </a:t>
            </a:r>
            <a:r>
              <a:rPr lang="en-US" dirty="0" err="1">
                <a:latin typeface="Inconsolata NF" pitchFamily="49" charset="77"/>
              </a:rPr>
              <a:t>executemany</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p:txBody>
      </p:sp>
    </p:spTree>
    <p:extLst>
      <p:ext uri="{BB962C8B-B14F-4D97-AF65-F5344CB8AC3E}">
        <p14:creationId xmlns:p14="http://schemas.microsoft.com/office/powerpoint/2010/main" val="2466746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BUT both </a:t>
            </a:r>
            <a:r>
              <a:rPr lang="en-US" b="1" dirty="0">
                <a:latin typeface="Inconsolata NF" pitchFamily="49" charset="77"/>
              </a:rPr>
              <a:t>execute</a:t>
            </a:r>
            <a:r>
              <a:rPr lang="en-US" dirty="0"/>
              <a:t> and </a:t>
            </a:r>
            <a:r>
              <a:rPr lang="en-US" b="1" dirty="0" err="1">
                <a:latin typeface="Inconsolata NF" pitchFamily="49" charset="77"/>
              </a:rPr>
              <a:t>executemany</a:t>
            </a:r>
            <a:r>
              <a:rPr lang="en-US" dirty="0"/>
              <a:t> call </a:t>
            </a:r>
            <a:r>
              <a:rPr lang="en-US" b="1" dirty="0" err="1">
                <a:latin typeface="Inconsolata NF" pitchFamily="49" charset="77"/>
              </a:rPr>
              <a:t>convert_query</a:t>
            </a:r>
            <a:endParaRPr lang="en-US" dirty="0"/>
          </a:p>
        </p:txBody>
      </p:sp>
    </p:spTree>
    <p:extLst>
      <p:ext uri="{BB962C8B-B14F-4D97-AF65-F5344CB8AC3E}">
        <p14:creationId xmlns:p14="http://schemas.microsoft.com/office/powerpoint/2010/main" val="274612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423081" y="1825625"/>
            <a:ext cx="11614243" cy="4351338"/>
          </a:xfrm>
        </p:spPr>
        <p:txBody>
          <a:bodyPr/>
          <a:lstStyle/>
          <a:p>
            <a:pPr marL="0" indent="0">
              <a:buNone/>
            </a:pPr>
            <a:r>
              <a:rPr lang="en-US" dirty="0">
                <a:latin typeface="Inconsolata NF" pitchFamily="49" charset="77"/>
              </a:rPr>
              <a:t>def </a:t>
            </a:r>
            <a:r>
              <a:rPr lang="en-US" dirty="0" err="1">
                <a:latin typeface="Inconsolata NF" pitchFamily="49" charset="77"/>
              </a:rPr>
              <a:t>convert_query</a:t>
            </a:r>
            <a:r>
              <a:rPr lang="en-US" dirty="0">
                <a:latin typeface="Inconsolata NF" pitchFamily="49" charset="77"/>
              </a:rPr>
              <a:t>(self, query):</a:t>
            </a:r>
          </a:p>
          <a:p>
            <a:pPr marL="0" indent="0">
              <a:buNone/>
            </a:pPr>
            <a:r>
              <a:rPr lang="en-US" dirty="0">
                <a:latin typeface="Inconsolata NF" pitchFamily="49" charset="77"/>
              </a:rPr>
              <a:t>    return </a:t>
            </a:r>
            <a:r>
              <a:rPr lang="en-US" dirty="0" err="1">
                <a:latin typeface="Inconsolata NF" pitchFamily="49" charset="77"/>
              </a:rPr>
              <a:t>FORMAT_QMARK_REGEX.sub</a:t>
            </a:r>
            <a:r>
              <a:rPr lang="en-US" dirty="0">
                <a:latin typeface="Inconsolata NF" pitchFamily="49" charset="77"/>
              </a:rPr>
              <a:t>("?", query).replace("%%", "%")</a:t>
            </a:r>
          </a:p>
        </p:txBody>
      </p:sp>
    </p:spTree>
    <p:extLst>
      <p:ext uri="{BB962C8B-B14F-4D97-AF65-F5344CB8AC3E}">
        <p14:creationId xmlns:p14="http://schemas.microsoft.com/office/powerpoint/2010/main" val="957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6971075" y="1825625"/>
            <a:ext cx="877163" cy="923330"/>
          </a:xfrm>
          <a:prstGeom prst="rect">
            <a:avLst/>
          </a:prstGeom>
          <a:noFill/>
        </p:spPr>
        <p:txBody>
          <a:bodyPr wrap="none" rtlCol="0">
            <a:spAutoFit/>
          </a:bodyPr>
          <a:lstStyle/>
          <a:p>
            <a:r>
              <a:rPr lang="en-US" sz="54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pPr algn="ctr"/>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normAutofit/>
          </a:bodyPr>
          <a:lstStyle/>
          <a:p>
            <a:pPr algn="ctr"/>
            <a:r>
              <a:rPr lang="en-US" sz="5400" dirty="0"/>
              <a:t>2018</a:t>
            </a:r>
          </a:p>
          <a:p>
            <a:pPr algn="ctr"/>
            <a:r>
              <a:rPr lang="en-US" sz="5400" dirty="0"/>
              <a:t>2019 </a:t>
            </a:r>
          </a:p>
          <a:p>
            <a:pPr algn="ctr"/>
            <a:r>
              <a:rPr lang="en-US" sz="5400" dirty="0"/>
              <a:t>2020</a:t>
            </a:r>
          </a:p>
          <a:p>
            <a:pPr algn="ctr"/>
            <a:r>
              <a:rPr lang="en-US" sz="5400" dirty="0"/>
              <a:t>2021</a:t>
            </a:r>
          </a:p>
          <a:p>
            <a:pPr algn="ctr"/>
            <a:r>
              <a:rPr lang="en-US" sz="5400" dirty="0"/>
              <a:t>2022</a:t>
            </a:r>
          </a:p>
        </p:txBody>
      </p:sp>
      <p:sp>
        <p:nvSpPr>
          <p:cNvPr id="7" name="TextBox 6">
            <a:extLst>
              <a:ext uri="{FF2B5EF4-FFF2-40B4-BE49-F238E27FC236}">
                <a16:creationId xmlns:a16="http://schemas.microsoft.com/office/drawing/2014/main" id="{364B19BA-97E1-39F2-96E4-E629445ED12F}"/>
              </a:ext>
            </a:extLst>
          </p:cNvPr>
          <p:cNvSpPr txBox="1"/>
          <p:nvPr/>
        </p:nvSpPr>
        <p:spPr>
          <a:xfrm>
            <a:off x="7083496" y="2688260"/>
            <a:ext cx="877163" cy="923330"/>
          </a:xfrm>
          <a:prstGeom prst="rect">
            <a:avLst/>
          </a:prstGeom>
          <a:noFill/>
        </p:spPr>
        <p:txBody>
          <a:bodyPr wrap="none" rtlCol="0">
            <a:spAutoFit/>
          </a:bodyPr>
          <a:lstStyle/>
          <a:p>
            <a:r>
              <a:rPr lang="en-US" sz="54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7083495" y="3605792"/>
            <a:ext cx="877163" cy="923330"/>
          </a:xfrm>
          <a:prstGeom prst="rect">
            <a:avLst/>
          </a:prstGeom>
          <a:noFill/>
        </p:spPr>
        <p:txBody>
          <a:bodyPr wrap="none" rtlCol="0">
            <a:spAutoFit/>
          </a:bodyPr>
          <a:lstStyle/>
          <a:p>
            <a:r>
              <a:rPr lang="en-US" sz="54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7025786" y="4330303"/>
            <a:ext cx="992579" cy="923330"/>
          </a:xfrm>
          <a:prstGeom prst="rect">
            <a:avLst/>
          </a:prstGeom>
          <a:noFill/>
        </p:spPr>
        <p:txBody>
          <a:bodyPr wrap="none" rtlCol="0">
            <a:spAutoFit/>
          </a:bodyPr>
          <a:lstStyle/>
          <a:p>
            <a:r>
              <a:rPr lang="en-US" sz="5400" dirty="0"/>
              <a:t>🧑🏻‍💻</a:t>
            </a:r>
            <a:r>
              <a:rPr lang="en-US" sz="4000" dirty="0"/>
              <a:t> </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7103985" y="5338334"/>
            <a:ext cx="877163" cy="923330"/>
          </a:xfrm>
          <a:prstGeom prst="rect">
            <a:avLst/>
          </a:prstGeom>
          <a:noFill/>
        </p:spPr>
        <p:txBody>
          <a:bodyPr wrap="none" rtlCol="0">
            <a:spAutoFit/>
          </a:bodyPr>
          <a:lstStyle/>
          <a:p>
            <a:r>
              <a:rPr lang="en-US" sz="54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8185604" y="5257652"/>
            <a:ext cx="877163" cy="923330"/>
          </a:xfrm>
          <a:prstGeom prst="rect">
            <a:avLst/>
          </a:prstGeom>
          <a:noFill/>
        </p:spPr>
        <p:txBody>
          <a:bodyPr wrap="none" rtlCol="0">
            <a:spAutoFit/>
          </a:bodyPr>
          <a:lstStyle/>
          <a:p>
            <a:r>
              <a:rPr lang="en-US" sz="5400" dirty="0"/>
              <a:t>🎉</a:t>
            </a:r>
          </a:p>
        </p:txBody>
      </p:sp>
      <p:sp>
        <p:nvSpPr>
          <p:cNvPr id="9" name="Straight Connector 8" descr="A line through text">
            <a:extLst>
              <a:ext uri="{FF2B5EF4-FFF2-40B4-BE49-F238E27FC236}">
                <a16:creationId xmlns:a16="http://schemas.microsoft.com/office/drawing/2014/main" id="{68FC590C-CB87-421D-B51C-BED875A88ABC}"/>
              </a:ext>
            </a:extLst>
          </p:cNvPr>
          <p:cNvSpPr/>
          <p:nvPr/>
        </p:nvSpPr>
        <p:spPr>
          <a:xfrm>
            <a:off x="5661574" y="2164562"/>
            <a:ext cx="2299085" cy="413"/>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a:off x="5610566" y="3040585"/>
            <a:ext cx="2244361" cy="7522"/>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5610565" y="3996559"/>
              <a:ext cx="2244361"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5601563" y="3987559"/>
                <a:ext cx="2262005"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10" grpId="0"/>
      <p:bldP spid="11" grpId="0"/>
      <p:bldP spid="12" grpId="0"/>
      <p:bldP spid="13" grpId="0"/>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BUT </a:t>
            </a:r>
          </a:p>
          <a:p>
            <a:r>
              <a:rPr lang="en-US" b="1" dirty="0">
                <a:latin typeface="Inconsolata NF" pitchFamily="49" charset="77"/>
              </a:rPr>
              <a:t>FORMAT_QMARK_REGEX = _</a:t>
            </a:r>
            <a:r>
              <a:rPr lang="en-US" b="1" dirty="0" err="1">
                <a:latin typeface="Inconsolata NF" pitchFamily="49" charset="77"/>
              </a:rPr>
              <a:t>lazy_re_compile</a:t>
            </a:r>
            <a:r>
              <a:rPr lang="en-US" b="1" dirty="0">
                <a:latin typeface="Inconsolata NF" pitchFamily="49" charset="77"/>
              </a:rPr>
              <a:t>(r"(?&lt;!%)%s")</a:t>
            </a:r>
          </a:p>
        </p:txBody>
      </p:sp>
    </p:spTree>
    <p:extLst>
      <p:ext uri="{BB962C8B-B14F-4D97-AF65-F5344CB8AC3E}">
        <p14:creationId xmlns:p14="http://schemas.microsoft.com/office/powerpoint/2010/main" val="9122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AND looking at the source code of </a:t>
            </a:r>
            <a:r>
              <a:rPr lang="en-US" b="1" dirty="0">
                <a:latin typeface="Inconsolata NF" pitchFamily="49" charset="77"/>
              </a:rPr>
              <a:t>_</a:t>
            </a:r>
            <a:r>
              <a:rPr lang="en-US" b="1" dirty="0" err="1">
                <a:latin typeface="Inconsolata NF" pitchFamily="49" charset="77"/>
              </a:rPr>
              <a:t>lazy_re_compile</a:t>
            </a:r>
            <a:r>
              <a:rPr lang="en-US" b="1" dirty="0">
                <a:latin typeface="Inconsolata NF" pitchFamily="49" charset="77"/>
              </a:rPr>
              <a:t>()</a:t>
            </a:r>
          </a:p>
          <a:p>
            <a:r>
              <a:rPr lang="en-US" dirty="0"/>
              <a:t>It has two parameters</a:t>
            </a:r>
          </a:p>
          <a:p>
            <a:pPr lvl="1"/>
            <a:r>
              <a:rPr lang="en-US" dirty="0"/>
              <a:t>regex: the regular expression to evaluate</a:t>
            </a:r>
          </a:p>
          <a:p>
            <a:pPr lvl="1"/>
            <a:r>
              <a:rPr lang="en-US" dirty="0"/>
              <a:t>flags: Flags that modify the behavior of the regex compilation</a:t>
            </a:r>
          </a:p>
          <a:p>
            <a:pPr lvl="2"/>
            <a:r>
              <a:rPr lang="en-US" dirty="0" err="1"/>
              <a:t>re.I</a:t>
            </a:r>
            <a:r>
              <a:rPr lang="en-US" dirty="0"/>
              <a:t>: ignore case</a:t>
            </a:r>
          </a:p>
          <a:p>
            <a:pPr lvl="2"/>
            <a:r>
              <a:rPr lang="en-US" dirty="0" err="1"/>
              <a:t>re.S</a:t>
            </a:r>
            <a:r>
              <a:rPr lang="en-US" dirty="0"/>
              <a:t>: makes the dot character match any character</a:t>
            </a:r>
          </a:p>
        </p:txBody>
      </p:sp>
    </p:spTree>
    <p:extLst>
      <p:ext uri="{BB962C8B-B14F-4D97-AF65-F5344CB8AC3E}">
        <p14:creationId xmlns:p14="http://schemas.microsoft.com/office/powerpoint/2010/main" val="3895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 What do we know?</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There’s an issue with the </a:t>
            </a:r>
            <a:r>
              <a:rPr lang="en-US" dirty="0">
                <a:latin typeface="Inconsolata NF" pitchFamily="49" charset="77"/>
              </a:rPr>
              <a:t>execute()</a:t>
            </a:r>
            <a:r>
              <a:rPr lang="en-US" dirty="0"/>
              <a:t> method</a:t>
            </a:r>
          </a:p>
          <a:p>
            <a:r>
              <a:rPr lang="en-US" dirty="0"/>
              <a:t>Which is driven by the </a:t>
            </a:r>
            <a:r>
              <a:rPr lang="en-US" dirty="0" err="1">
                <a:latin typeface="Inconsolata NF" pitchFamily="49" charset="77"/>
              </a:rPr>
              <a:t>convert_query</a:t>
            </a:r>
            <a:r>
              <a:rPr lang="en-US" dirty="0">
                <a:latin typeface="Inconsolata NF" pitchFamily="49" charset="77"/>
              </a:rPr>
              <a:t>()</a:t>
            </a:r>
            <a:r>
              <a:rPr lang="en-US" dirty="0"/>
              <a:t> method</a:t>
            </a:r>
          </a:p>
          <a:p>
            <a:r>
              <a:rPr lang="en-US" dirty="0"/>
              <a:t>Which will also impact the </a:t>
            </a:r>
            <a:r>
              <a:rPr lang="en-US" dirty="0" err="1">
                <a:latin typeface="Inconsolata NF" pitchFamily="49" charset="77"/>
              </a:rPr>
              <a:t>executemany</a:t>
            </a:r>
            <a:r>
              <a:rPr lang="en-US" dirty="0">
                <a:latin typeface="Inconsolata NF" pitchFamily="49" charset="77"/>
              </a:rPr>
              <a:t>()</a:t>
            </a:r>
            <a:r>
              <a:rPr lang="en-US" dirty="0"/>
              <a:t> method</a:t>
            </a:r>
          </a:p>
        </p:txBody>
      </p:sp>
    </p:spTree>
    <p:extLst>
      <p:ext uri="{BB962C8B-B14F-4D97-AF65-F5344CB8AC3E}">
        <p14:creationId xmlns:p14="http://schemas.microsoft.com/office/powerpoint/2010/main" val="12513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p>
          <a:p>
            <a:pPr marL="0" indent="0" algn="ctr">
              <a:buNone/>
            </a:pPr>
            <a:r>
              <a:rPr lang="en-US" sz="2000" dirty="0"/>
              <a:t>Write down what you learn</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solidFill>
                  <a:schemeClr val="tx1">
                    <a:alpha val="10000"/>
                  </a:schemeClr>
                </a:solidFill>
              </a:rPr>
              <a:t>Test the Code</a:t>
            </a:r>
          </a:p>
        </p:txBody>
      </p:sp>
    </p:spTree>
    <p:extLst>
      <p:ext uri="{BB962C8B-B14F-4D97-AF65-F5344CB8AC3E}">
        <p14:creationId xmlns:p14="http://schemas.microsoft.com/office/powerpoint/2010/main" val="34397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635000" y="1825625"/>
            <a:ext cx="11226800" cy="4351338"/>
          </a:xfrm>
        </p:spPr>
        <p:txBody>
          <a:bodyPr/>
          <a:lstStyle/>
          <a:p>
            <a:r>
              <a:rPr lang="en-US" dirty="0"/>
              <a:t>This query fails</a:t>
            </a:r>
          </a:p>
          <a:p>
            <a:pPr lvl="1"/>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pPr marL="0" indent="0">
              <a:buNone/>
            </a:pPr>
            <a:endParaRPr lang="en-US" dirty="0"/>
          </a:p>
          <a:p>
            <a:r>
              <a:rPr lang="en-US" dirty="0"/>
              <a:t>While this query succeeds </a:t>
            </a:r>
          </a:p>
          <a:p>
            <a:pPr lvl="1"/>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1119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Ideas for a fix</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Use a Regular expression!</a:t>
            </a:r>
          </a:p>
        </p:txBody>
      </p:sp>
    </p:spTree>
    <p:extLst>
      <p:ext uri="{BB962C8B-B14F-4D97-AF65-F5344CB8AC3E}">
        <p14:creationId xmlns:p14="http://schemas.microsoft.com/office/powerpoint/2010/main" val="3136767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a:t>
            </a:r>
            <a:r>
              <a:rPr lang="en-US" b="1" dirty="0">
                <a:highlight>
                  <a:srgbClr val="FFFF00"/>
                </a:highlight>
                <a:latin typeface="Inconsolata NF" pitchFamily="49" charset="77"/>
              </a:rPr>
              <a:t>)s</a:t>
            </a:r>
            <a:r>
              <a:rPr lang="en-US" b="1" dirty="0">
                <a:latin typeface="Inconsolata NF" pitchFamily="49" charset="77"/>
              </a:rPr>
              <a:t>",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a:t>
            </a:r>
            <a:r>
              <a:rPr lang="en-US" b="1" dirty="0">
                <a:highlight>
                  <a:srgbClr val="FFFF00"/>
                </a:highlight>
                <a:latin typeface="Inconsolata NF" pitchFamily="49" charset="77"/>
              </a:rPr>
              <a:t>%(</a:t>
            </a:r>
            <a:r>
              <a:rPr lang="en-US" b="1" dirty="0">
                <a:latin typeface="Inconsolata NF" pitchFamily="49" charset="77"/>
              </a:rPr>
              <a:t>id",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a:p>
            <a:endParaRPr lang="en-US" dirty="0">
              <a:latin typeface="Inconsolata NF" pitchFamily="49" charset="77"/>
            </a:endParaRPr>
          </a:p>
          <a:p>
            <a:pPr lvl="1"/>
            <a:endParaRPr lang="en-US" dirty="0"/>
          </a:p>
        </p:txBody>
      </p:sp>
    </p:spTree>
    <p:extLst>
      <p:ext uri="{BB962C8B-B14F-4D97-AF65-F5344CB8AC3E}">
        <p14:creationId xmlns:p14="http://schemas.microsoft.com/office/powerpoint/2010/main" val="20855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endParaRPr lang="en-US" b="1" dirty="0">
              <a:latin typeface="Inconsolata NF" pitchFamily="49" charset="77"/>
            </a:endParaRPr>
          </a:p>
          <a:p>
            <a:pPr lvl="1"/>
            <a:endParaRPr lang="en-US" b="1" dirty="0">
              <a:latin typeface="Inconsolata NF" pitchFamily="49" charset="77"/>
            </a:endParaRPr>
          </a:p>
          <a:p>
            <a:endParaRPr lang="en-US" dirty="0">
              <a:latin typeface="Inconsolata NF" pitchFamily="49" charset="77"/>
            </a:endParaRPr>
          </a:p>
          <a:p>
            <a:pPr lvl="1"/>
            <a:endParaRPr lang="en-US" dirty="0"/>
          </a:p>
        </p:txBody>
      </p:sp>
    </p:spTree>
    <p:extLst>
      <p:ext uri="{BB962C8B-B14F-4D97-AF65-F5344CB8AC3E}">
        <p14:creationId xmlns:p14="http://schemas.microsoft.com/office/powerpoint/2010/main" val="1783186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I posted my initial idea to the ticket in Trac</a:t>
            </a:r>
          </a:p>
          <a:p>
            <a:r>
              <a:rPr lang="en-US" dirty="0"/>
              <a:t>And went to more fully test the implementation</a:t>
            </a:r>
          </a:p>
        </p:txBody>
      </p:sp>
    </p:spTree>
    <p:extLst>
      <p:ext uri="{BB962C8B-B14F-4D97-AF65-F5344CB8AC3E}">
        <p14:creationId xmlns:p14="http://schemas.microsoft.com/office/powerpoint/2010/main" val="721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rticipants of DjangoCon US 2022 in front of the Marriott Hotel pool">
            <a:extLst>
              <a:ext uri="{FF2B5EF4-FFF2-40B4-BE49-F238E27FC236}">
                <a16:creationId xmlns:a16="http://schemas.microsoft.com/office/drawing/2014/main" id="{FF131573-FA4B-A19A-5B8E-73E7E864FC1D}"/>
              </a:ext>
            </a:extLst>
          </p:cNvPr>
          <p:cNvPicPr>
            <a:picLocks noChangeAspect="1"/>
          </p:cNvPicPr>
          <p:nvPr/>
        </p:nvPicPr>
        <p:blipFill>
          <a:blip r:embed="rId4"/>
          <a:stretch>
            <a:fillRect/>
          </a:stretch>
        </p:blipFill>
        <p:spPr>
          <a:xfrm>
            <a:off x="0" y="0"/>
            <a:ext cx="12192000" cy="8124748"/>
          </a:xfrm>
          <a:prstGeom prst="rect">
            <a:avLst/>
          </a:prstGeom>
        </p:spPr>
      </p:pic>
    </p:spTree>
    <p:extLst>
      <p:ext uri="{BB962C8B-B14F-4D97-AF65-F5344CB8AC3E}">
        <p14:creationId xmlns:p14="http://schemas.microsoft.com/office/powerpoint/2010/main" val="1165594794"/>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endParaRPr lang="en-US" dirty="0"/>
          </a:p>
          <a:p>
            <a:pPr marL="0" indent="0" algn="ctr">
              <a:buNone/>
            </a:pPr>
            <a:r>
              <a:rPr lang="en-US" dirty="0"/>
              <a:t>✅ Write some code </a:t>
            </a:r>
            <a:r>
              <a:rPr lang="en-US" b="1" dirty="0">
                <a:solidFill>
                  <a:srgbClr val="569CD6"/>
                </a:solidFill>
                <a:latin typeface="Inconsolata NF Regular" pitchFamily="49" charset="77"/>
              </a:rPr>
              <a:t>✍🏻</a:t>
            </a:r>
          </a:p>
          <a:p>
            <a:pPr marL="0" indent="0" algn="ctr">
              <a:buNone/>
            </a:pPr>
            <a:r>
              <a:rPr lang="en-US" sz="2000" dirty="0"/>
              <a:t>Write down what you learn</a:t>
            </a:r>
          </a:p>
          <a:p>
            <a:pPr marL="0" indent="0" algn="ctr">
              <a:buNone/>
            </a:pPr>
            <a:r>
              <a:rPr lang="en-US" dirty="0"/>
              <a:t>Test the Code 🧪</a:t>
            </a:r>
          </a:p>
        </p:txBody>
      </p:sp>
    </p:spTree>
    <p:extLst>
      <p:ext uri="{BB962C8B-B14F-4D97-AF65-F5344CB8AC3E}">
        <p14:creationId xmlns:p14="http://schemas.microsoft.com/office/powerpoint/2010/main" val="33233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a:t>
            </a: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a:t>Make sure current tests pass</a:t>
            </a:r>
          </a:p>
          <a:p>
            <a:pPr marL="285750" indent="-285750">
              <a:buFont typeface="Arial" panose="020B0604020202020204" pitchFamily="34" charset="0"/>
              <a:buChar char="•"/>
            </a:pPr>
            <a:r>
              <a:rPr lang="en-US" sz="3200" dirty="0"/>
              <a:t>Write new tests (if needed)</a:t>
            </a:r>
          </a:p>
        </p:txBody>
      </p:sp>
    </p:spTree>
    <p:extLst>
      <p:ext uri="{BB962C8B-B14F-4D97-AF65-F5344CB8AC3E}">
        <p14:creationId xmlns:p14="http://schemas.microsoft.com/office/powerpoint/2010/main" val="19083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 </a:t>
            </a:r>
            <a:r>
              <a:rPr lang="en-US" sz="4400" b="1" dirty="0">
                <a:solidFill>
                  <a:srgbClr val="569CD6"/>
                </a:solidFill>
                <a:latin typeface="Inconsolata NF" pitchFamily="49" charset="77"/>
              </a:rPr>
              <a:t>Make sure current tests pass</a:t>
            </a:r>
            <a:endParaRPr lang="en-US" b="1" dirty="0">
              <a:solidFill>
                <a:srgbClr val="569CD6"/>
              </a:solidFill>
              <a:latin typeface="Inconsolata NF" pitchFamily="49" charset="77"/>
            </a:endParaRP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buFont typeface="Arial" panose="020B0604020202020204" pitchFamily="34" charset="0"/>
              <a:buChar char="•"/>
            </a:pPr>
            <a:r>
              <a:rPr lang="en-US" sz="3200" dirty="0" err="1">
                <a:solidFill>
                  <a:srgbClr val="1F2328"/>
                </a:solidFill>
                <a:latin typeface="-apple-system"/>
              </a:rPr>
              <a:t>RawQueryTests</a:t>
            </a:r>
            <a:endParaRPr lang="en-US" sz="3200" dirty="0">
              <a:solidFill>
                <a:srgbClr val="1F2328"/>
              </a:solidFill>
              <a:latin typeface="-apple-system"/>
            </a:endParaRPr>
          </a:p>
          <a:p>
            <a:pPr marL="742950" lvl="1" indent="-285750">
              <a:buFont typeface="Arial" panose="020B0604020202020204" pitchFamily="34" charset="0"/>
              <a:buChar char="•"/>
            </a:pPr>
            <a:r>
              <a:rPr lang="en-US" sz="3200" dirty="0" err="1">
                <a:solidFill>
                  <a:srgbClr val="1F2328"/>
                </a:solidFill>
                <a:latin typeface="-apple-system"/>
              </a:rPr>
              <a:t>test_pyformat_params</a:t>
            </a:r>
            <a:endParaRPr lang="en-US" sz="3200" dirty="0">
              <a:solidFill>
                <a:srgbClr val="1F2328"/>
              </a:solidFill>
              <a:latin typeface="-apple-system"/>
            </a:endParaRPr>
          </a:p>
          <a:p>
            <a:pPr marL="742950" lvl="1" indent="-285750">
              <a:buFont typeface="Arial" panose="020B0604020202020204" pitchFamily="34" charset="0"/>
              <a:buChar char="•"/>
            </a:pPr>
            <a:r>
              <a:rPr lang="en-US" sz="3200" dirty="0" err="1">
                <a:solidFill>
                  <a:srgbClr val="1F2328"/>
                </a:solidFill>
                <a:latin typeface="-apple-system"/>
              </a:rPr>
              <a:t>test_query_representation</a:t>
            </a:r>
            <a:endParaRPr lang="en-US" sz="3200" dirty="0">
              <a:solidFill>
                <a:srgbClr val="1F2328"/>
              </a:solidFill>
              <a:latin typeface="-apple-system"/>
            </a:endParaRPr>
          </a:p>
          <a:p>
            <a:pPr marL="285750" indent="-285750">
              <a:buFont typeface="Arial" panose="020B0604020202020204" pitchFamily="34" charset="0"/>
              <a:buChar char="•"/>
            </a:pP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11327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 </a:t>
            </a:r>
            <a:r>
              <a:rPr lang="en-US" sz="4400" b="1" dirty="0">
                <a:solidFill>
                  <a:srgbClr val="569CD6"/>
                </a:solidFill>
                <a:latin typeface="Inconsolata NF" pitchFamily="49" charset="77"/>
              </a:rPr>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1" y="2485236"/>
            <a:ext cx="10515599" cy="1569660"/>
          </a:xfrm>
          <a:prstGeom prst="rect">
            <a:avLst/>
          </a:prstGeom>
          <a:noFill/>
        </p:spPr>
        <p:txBody>
          <a:bodyPr wrap="square" rtlCol="0">
            <a:spAutoFit/>
          </a:bodyPr>
          <a:lstStyle/>
          <a:p>
            <a:r>
              <a:rPr lang="en-US" sz="3200" dirty="0"/>
              <a:t>@</a:t>
            </a:r>
            <a:r>
              <a:rPr lang="en-US" sz="3200" dirty="0" err="1"/>
              <a:t>skipUnlessDBFeature</a:t>
            </a:r>
            <a:r>
              <a:rPr lang="en-US" sz="3200" dirty="0"/>
              <a:t>("</a:t>
            </a:r>
            <a:r>
              <a:rPr lang="en-US" sz="3200" dirty="0" err="1"/>
              <a:t>supports_paramstyle_pyformat</a:t>
            </a:r>
            <a:r>
              <a:rPr lang="en-US" sz="3200" dirty="0"/>
              <a:t>")</a:t>
            </a:r>
            <a:endParaRPr lang="en-US" sz="3200" dirty="0">
              <a:solidFill>
                <a:srgbClr val="1F2328"/>
              </a:solidFill>
              <a:latin typeface="-apple-system"/>
            </a:endParaRPr>
          </a:p>
          <a:p>
            <a:r>
              <a:rPr lang="en-US" sz="3200" dirty="0" err="1">
                <a:solidFill>
                  <a:srgbClr val="1F2328"/>
                </a:solidFill>
                <a:latin typeface="-apple-system"/>
              </a:rPr>
              <a:t>test_pyformat_params</a:t>
            </a:r>
            <a:r>
              <a:rPr lang="en-US" sz="3200" dirty="0">
                <a:solidFill>
                  <a:srgbClr val="1F2328"/>
                </a:solidFill>
                <a:latin typeface="-apple-system"/>
              </a:rPr>
              <a:t>(self):</a:t>
            </a:r>
          </a:p>
          <a:p>
            <a:r>
              <a:rPr lang="en-US" sz="3200" dirty="0">
                <a:solidFill>
                  <a:srgbClr val="1F2328"/>
                </a:solidFill>
                <a:latin typeface="-apple-system"/>
              </a:rPr>
              <a:t>	…</a:t>
            </a:r>
          </a:p>
        </p:txBody>
      </p:sp>
    </p:spTree>
    <p:extLst>
      <p:ext uri="{BB962C8B-B14F-4D97-AF65-F5344CB8AC3E}">
        <p14:creationId xmlns:p14="http://schemas.microsoft.com/office/powerpoint/2010/main" val="32879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 </a:t>
            </a:r>
            <a:r>
              <a:rPr lang="en-US" sz="4400" b="1" dirty="0">
                <a:solidFill>
                  <a:srgbClr val="569CD6"/>
                </a:solidFill>
                <a:latin typeface="Inconsolata NF" pitchFamily="49" charset="77"/>
              </a:rPr>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1F2328"/>
                </a:solidFill>
              </a:rPr>
              <a:t>Add my proposed code</a:t>
            </a:r>
          </a:p>
          <a:p>
            <a:pPr marL="285750" indent="-285750">
              <a:buFont typeface="Arial" panose="020B0604020202020204" pitchFamily="34" charset="0"/>
              <a:buChar char="•"/>
            </a:pPr>
            <a:r>
              <a:rPr lang="en-US" sz="3200" dirty="0">
                <a:solidFill>
                  <a:srgbClr val="1F2328"/>
                </a:solidFill>
              </a:rPr>
              <a:t>Change</a:t>
            </a:r>
            <a:r>
              <a:rPr lang="en-US" sz="3200" dirty="0">
                <a:solidFill>
                  <a:srgbClr val="1F2328"/>
                </a:solidFill>
                <a:latin typeface="Inconsolata NF" pitchFamily="49" charset="77"/>
              </a:rPr>
              <a:t> </a:t>
            </a:r>
            <a:r>
              <a:rPr lang="en-US" sz="3200" dirty="0" err="1">
                <a:solidFill>
                  <a:srgbClr val="1F2328"/>
                </a:solidFill>
                <a:latin typeface="Inconsolata NF" pitchFamily="49" charset="77"/>
              </a:rPr>
              <a:t>supports_paramstyle_pyformat</a:t>
            </a:r>
            <a:r>
              <a:rPr lang="en-US" sz="3200" dirty="0">
                <a:solidFill>
                  <a:srgbClr val="1F2328"/>
                </a:solidFill>
              </a:rPr>
              <a:t> to be </a:t>
            </a:r>
            <a:r>
              <a:rPr lang="en-US" sz="3200" dirty="0">
                <a:solidFill>
                  <a:srgbClr val="1F2328"/>
                </a:solidFill>
                <a:latin typeface="Inconsolata NF" pitchFamily="49" charset="77"/>
              </a:rPr>
              <a:t>True</a:t>
            </a:r>
            <a:endParaRPr lang="en-US" sz="3200" dirty="0">
              <a:solidFill>
                <a:srgbClr val="1F2328"/>
              </a:solidFill>
              <a:latin typeface="-apple-system"/>
            </a:endParaRPr>
          </a:p>
          <a:p>
            <a:pPr marL="285750" indent="-285750">
              <a:buFont typeface="Arial" panose="020B0604020202020204" pitchFamily="34" charset="0"/>
              <a:buChar char="•"/>
            </a:pP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28215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solidFill>
                  <a:srgbClr val="569CD6"/>
                </a:solidFill>
                <a:latin typeface="Inconsolata NF" pitchFamily="49" charset="77"/>
              </a:rPr>
              <a:t>Tests: </a:t>
            </a:r>
            <a:r>
              <a:rPr lang="en-US" sz="4400" dirty="0">
                <a:solidFill>
                  <a:srgbClr val="569CD6"/>
                </a:solidFill>
                <a:latin typeface="Inconsolata NF" pitchFamily="49" charset="77"/>
              </a:rPr>
              <a:t>Write New Tests</a:t>
            </a:r>
            <a:endParaRPr lang="en-US" dirty="0">
              <a:solidFill>
                <a:srgbClr val="569CD6"/>
              </a:solidFill>
              <a:latin typeface="Inconsolata NF" pitchFamily="49" charset="77"/>
            </a:endParaRP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584775"/>
          </a:xfrm>
          <a:prstGeom prst="rect">
            <a:avLst/>
          </a:prstGeom>
          <a:noFill/>
        </p:spPr>
        <p:txBody>
          <a:bodyPr wrap="square" rtlCol="0">
            <a:spAutoFit/>
          </a:bodyPr>
          <a:lstStyle/>
          <a:p>
            <a:pPr marL="285750" indent="-285750">
              <a:buFont typeface="Arial" panose="020B0604020202020204" pitchFamily="34" charset="0"/>
              <a:buChar char="•"/>
            </a:pPr>
            <a:r>
              <a:rPr lang="en-US" sz="3200" dirty="0"/>
              <a:t>Doesn’t appear any new tests are needed</a:t>
            </a:r>
          </a:p>
        </p:txBody>
      </p:sp>
    </p:spTree>
    <p:extLst>
      <p:ext uri="{BB962C8B-B14F-4D97-AF65-F5344CB8AC3E}">
        <p14:creationId xmlns:p14="http://schemas.microsoft.com/office/powerpoint/2010/main" val="167016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a:t>
            </a:r>
          </a:p>
        </p:txBody>
      </p:sp>
      <p:sp>
        <p:nvSpPr>
          <p:cNvPr id="3" name="TextBox 2">
            <a:extLst>
              <a:ext uri="{FF2B5EF4-FFF2-40B4-BE49-F238E27FC236}">
                <a16:creationId xmlns:a16="http://schemas.microsoft.com/office/drawing/2014/main" id="{180C4816-5FD6-9A12-2061-8B07D6464B2C}"/>
              </a:ext>
            </a:extLst>
          </p:cNvPr>
          <p:cNvSpPr txBox="1"/>
          <p:nvPr/>
        </p:nvSpPr>
        <p:spPr>
          <a:xfrm>
            <a:off x="1882588" y="2890391"/>
            <a:ext cx="8426824" cy="1077218"/>
          </a:xfrm>
          <a:prstGeom prst="rect">
            <a:avLst/>
          </a:prstGeom>
          <a:solidFill>
            <a:srgbClr val="D5D9DB"/>
          </a:solidFill>
        </p:spPr>
        <p:txBody>
          <a:bodyPr wrap="square" rtlCol="0">
            <a:spAutoFit/>
          </a:bodyPr>
          <a:lstStyle/>
          <a:p>
            <a:r>
              <a:rPr lang="en-US" sz="3200" dirty="0">
                <a:latin typeface="Inconsolata NF" pitchFamily="49" charset="77"/>
              </a:rPr>
              <a:t>./</a:t>
            </a:r>
            <a:r>
              <a:rPr lang="en-US" sz="3200" dirty="0" err="1">
                <a:latin typeface="Inconsolata NF" pitchFamily="49" charset="77"/>
              </a:rPr>
              <a:t>runtests.py</a:t>
            </a:r>
            <a:r>
              <a:rPr lang="en-US" sz="3200" dirty="0">
                <a:latin typeface="Inconsolata NF" pitchFamily="49" charset="77"/>
              </a:rPr>
              <a:t> -k </a:t>
            </a:r>
            <a:r>
              <a:rPr lang="en-US" sz="3200" dirty="0" err="1">
                <a:latin typeface="Inconsolata NF" pitchFamily="49" charset="77"/>
              </a:rPr>
              <a:t>test_pyformat_params</a:t>
            </a:r>
            <a:r>
              <a:rPr lang="en-US" sz="3200" dirty="0">
                <a:latin typeface="Inconsolata NF" pitchFamily="49" charset="77"/>
              </a:rPr>
              <a:t> -k </a:t>
            </a:r>
            <a:r>
              <a:rPr lang="en-US" sz="3200" dirty="0" err="1">
                <a:latin typeface="Inconsolata NF" pitchFamily="49" charset="77"/>
              </a:rPr>
              <a:t>test_query_representation</a:t>
            </a:r>
            <a:endParaRPr lang="en-US" sz="3200" dirty="0">
              <a:latin typeface="Inconsolata NF" pitchFamily="49" charset="77"/>
            </a:endParaRPr>
          </a:p>
        </p:txBody>
      </p:sp>
    </p:spTree>
    <p:extLst>
      <p:ext uri="{BB962C8B-B14F-4D97-AF65-F5344CB8AC3E}">
        <p14:creationId xmlns:p14="http://schemas.microsoft.com/office/powerpoint/2010/main" val="42439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 </a:t>
            </a:r>
            <a:r>
              <a:rPr lang="en-US" sz="4400" b="1" dirty="0">
                <a:solidFill>
                  <a:srgbClr val="569CD6"/>
                </a:solidFill>
                <a:latin typeface="Inconsolata NF" pitchFamily="49" charset="77"/>
              </a:rPr>
              <a:t>Make sure current tests pass</a:t>
            </a:r>
            <a:endParaRPr lang="en-US" b="1" dirty="0">
              <a:solidFill>
                <a:srgbClr val="569CD6"/>
              </a:solidFill>
              <a:latin typeface="Inconsolata NF" pitchFamily="49" charset="77"/>
            </a:endParaRP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buFont typeface="Arial" panose="020B0604020202020204" pitchFamily="34" charset="0"/>
              <a:buChar char="•"/>
            </a:pPr>
            <a:r>
              <a:rPr lang="en-US" sz="3200" dirty="0" err="1">
                <a:latin typeface="Inconsolata NF" pitchFamily="49" charset="77"/>
              </a:rPr>
              <a:t>test_pyformat_params</a:t>
            </a:r>
            <a:endParaRPr lang="en-US" sz="3200" dirty="0">
              <a:latin typeface="Inconsolata NF" pitchFamily="49" charset="77"/>
            </a:endParaRPr>
          </a:p>
          <a:p>
            <a:pPr marL="285750" indent="-285750">
              <a:buFont typeface="Arial" panose="020B0604020202020204" pitchFamily="34" charset="0"/>
              <a:buChar char="•"/>
            </a:pPr>
            <a:r>
              <a:rPr lang="en-US" sz="3200" dirty="0" err="1">
                <a:latin typeface="Inconsolata NF" pitchFamily="49" charset="77"/>
              </a:rPr>
              <a:t>test_query_representation</a:t>
            </a: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3654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139321"/>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dirty="0">
                <a:latin typeface="Inconsolata NF" pitchFamily="49" charset="77"/>
              </a:rPr>
              <a:t>s.</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2969188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of the speaker Ryan Cheley">
            <a:extLst>
              <a:ext uri="{FF2B5EF4-FFF2-40B4-BE49-F238E27FC236}">
                <a16:creationId xmlns:a16="http://schemas.microsoft.com/office/drawing/2014/main" id="{AEDF12F9-47C3-5590-662F-E758FA0A921E}"/>
              </a:ext>
            </a:extLst>
          </p:cNvPr>
          <p:cNvPicPr>
            <a:picLocks noChangeAspect="1"/>
          </p:cNvPicPr>
          <p:nvPr/>
        </p:nvPicPr>
        <p:blipFill>
          <a:blip r:embed="rId3"/>
          <a:stretch>
            <a:fillRect/>
          </a:stretch>
        </p:blipFill>
        <p:spPr>
          <a:xfrm>
            <a:off x="302062" y="-601329"/>
            <a:ext cx="11587876" cy="15453482"/>
          </a:xfrm>
          <a:prstGeom prst="rect">
            <a:avLst/>
          </a:prstGeom>
        </p:spPr>
      </p:pic>
    </p:spTree>
    <p:extLst>
      <p:ext uri="{BB962C8B-B14F-4D97-AF65-F5344CB8AC3E}">
        <p14:creationId xmlns:p14="http://schemas.microsoft.com/office/powerpoint/2010/main" val="1392622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Possible States Testing Matrix</a:t>
            </a:r>
            <a:endParaRPr lang="en-US" dirty="0"/>
          </a:p>
        </p:txBody>
      </p:sp>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b="1" dirty="0" err="1">
                <a:highlight>
                  <a:srgbClr val="D5D9DB"/>
                </a:highlight>
                <a:latin typeface="Inconsolata NF" pitchFamily="49" charset="77"/>
              </a:rPr>
              <a:t>supports_paramstyle_pyformat</a:t>
            </a:r>
            <a:endParaRPr lang="en-US" b="1" dirty="0">
              <a:highlight>
                <a:srgbClr val="D5D9DB"/>
              </a:highlight>
              <a:latin typeface="Inconsolata NF" pitchFamily="49" charset="77"/>
            </a:endParaRPr>
          </a:p>
        </p:txBody>
      </p:sp>
      <p:sp>
        <p:nvSpPr>
          <p:cNvPr id="11" name="Freeform 10">
            <a:extLst>
              <a:ext uri="{FF2B5EF4-FFF2-40B4-BE49-F238E27FC236}">
                <a16:creationId xmlns:a16="http://schemas.microsoft.com/office/drawing/2014/main" id="{F37FCABF-04C7-4730-7B1D-89FDABA7E6D4}"/>
              </a:ext>
            </a:extLst>
          </p:cNvPr>
          <p:cNvSpPr/>
          <p:nvPr/>
        </p:nvSpPr>
        <p:spPr>
          <a:xfrm>
            <a:off x="976390" y="1589011"/>
            <a:ext cx="3499734" cy="917191"/>
          </a:xfrm>
          <a:custGeom>
            <a:avLst/>
            <a:gdLst>
              <a:gd name="connsiteX0" fmla="*/ -318 w 2578714"/>
              <a:gd name="connsiteY0" fmla="*/ -448 h 353144"/>
              <a:gd name="connsiteX1" fmla="*/ 2578396 w 2578714"/>
              <a:gd name="connsiteY1" fmla="*/ -448 h 353144"/>
              <a:gd name="connsiteX2" fmla="*/ 2578396 w 2578714"/>
              <a:gd name="connsiteY2" fmla="*/ 352696 h 353144"/>
              <a:gd name="connsiteX3" fmla="*/ -318 w 2578714"/>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14" h="353144">
                <a:moveTo>
                  <a:pt x="-318" y="-448"/>
                </a:moveTo>
                <a:lnTo>
                  <a:pt x="2578396" y="-448"/>
                </a:lnTo>
                <a:lnTo>
                  <a:pt x="2578396"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A87A2C8-4508-F9EF-917A-DAD28B7E1040}"/>
              </a:ext>
            </a:extLst>
          </p:cNvPr>
          <p:cNvSpPr/>
          <p:nvPr/>
        </p:nvSpPr>
        <p:spPr>
          <a:xfrm>
            <a:off x="4476124" y="1589011"/>
            <a:ext cx="3499700" cy="917191"/>
          </a:xfrm>
          <a:custGeom>
            <a:avLst/>
            <a:gdLst>
              <a:gd name="connsiteX0" fmla="*/ -318 w 2578689"/>
              <a:gd name="connsiteY0" fmla="*/ -448 h 353144"/>
              <a:gd name="connsiteX1" fmla="*/ 2578372 w 2578689"/>
              <a:gd name="connsiteY1" fmla="*/ -448 h 353144"/>
              <a:gd name="connsiteX2" fmla="*/ 2578372 w 2578689"/>
              <a:gd name="connsiteY2" fmla="*/ 352696 h 353144"/>
              <a:gd name="connsiteX3" fmla="*/ -318 w 2578689"/>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689" h="353144">
                <a:moveTo>
                  <a:pt x="-318" y="-448"/>
                </a:moveTo>
                <a:lnTo>
                  <a:pt x="2578372" y="-448"/>
                </a:lnTo>
                <a:lnTo>
                  <a:pt x="2578372"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52A9723-F31E-663D-2378-4A17E456582B}"/>
              </a:ext>
            </a:extLst>
          </p:cNvPr>
          <p:cNvSpPr/>
          <p:nvPr/>
        </p:nvSpPr>
        <p:spPr>
          <a:xfrm>
            <a:off x="7975825" y="1589011"/>
            <a:ext cx="3499758" cy="917191"/>
          </a:xfrm>
          <a:custGeom>
            <a:avLst/>
            <a:gdLst>
              <a:gd name="connsiteX0" fmla="*/ -318 w 2578732"/>
              <a:gd name="connsiteY0" fmla="*/ -448 h 353144"/>
              <a:gd name="connsiteX1" fmla="*/ 2578415 w 2578732"/>
              <a:gd name="connsiteY1" fmla="*/ -448 h 353144"/>
              <a:gd name="connsiteX2" fmla="*/ 2578415 w 2578732"/>
              <a:gd name="connsiteY2" fmla="*/ 352696 h 353144"/>
              <a:gd name="connsiteX3" fmla="*/ -318 w 2578732"/>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32" h="353144">
                <a:moveTo>
                  <a:pt x="-318" y="-448"/>
                </a:moveTo>
                <a:lnTo>
                  <a:pt x="2578415" y="-448"/>
                </a:lnTo>
                <a:lnTo>
                  <a:pt x="2578415"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1AE5359-FED6-205F-2402-BC1E8A95DD72}"/>
              </a:ext>
            </a:extLst>
          </p:cNvPr>
          <p:cNvSpPr/>
          <p:nvPr/>
        </p:nvSpPr>
        <p:spPr>
          <a:xfrm>
            <a:off x="976390" y="25062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8 h 609536"/>
              <a:gd name="connsiteX3" fmla="*/ -318 w 2578714"/>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06B2E-E471-EA9D-9A5D-56D42D8ACB79}"/>
              </a:ext>
            </a:extLst>
          </p:cNvPr>
          <p:cNvSpPr/>
          <p:nvPr/>
        </p:nvSpPr>
        <p:spPr>
          <a:xfrm>
            <a:off x="4476124" y="25062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8 h 609536"/>
              <a:gd name="connsiteX3" fmla="*/ -318 w 2578689"/>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0D6BEA0-D532-F3CB-11A1-0D53D2D7C8B0}"/>
              </a:ext>
            </a:extLst>
          </p:cNvPr>
          <p:cNvSpPr/>
          <p:nvPr/>
        </p:nvSpPr>
        <p:spPr>
          <a:xfrm>
            <a:off x="7975825" y="25062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8 h 609536"/>
              <a:gd name="connsiteX3" fmla="*/ -318 w 2578732"/>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44A62F5-A4FA-C01B-C7EE-E6E99B1A45F9}"/>
              </a:ext>
            </a:extLst>
          </p:cNvPr>
          <p:cNvSpPr/>
          <p:nvPr/>
        </p:nvSpPr>
        <p:spPr>
          <a:xfrm>
            <a:off x="976390" y="40893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9 h 609536"/>
              <a:gd name="connsiteX3" fmla="*/ -318 w 2578714"/>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21F741-7694-7376-D428-F4860D14B940}"/>
              </a:ext>
            </a:extLst>
          </p:cNvPr>
          <p:cNvSpPr/>
          <p:nvPr/>
        </p:nvSpPr>
        <p:spPr>
          <a:xfrm>
            <a:off x="4476124" y="40893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9 h 609536"/>
              <a:gd name="connsiteX3" fmla="*/ -318 w 2578689"/>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7741468-0137-EF47-97CE-8FF41E6248BE}"/>
              </a:ext>
            </a:extLst>
          </p:cNvPr>
          <p:cNvSpPr/>
          <p:nvPr/>
        </p:nvSpPr>
        <p:spPr>
          <a:xfrm>
            <a:off x="7975825" y="40893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9 h 609536"/>
              <a:gd name="connsiteX3" fmla="*/ -318 w 2578732"/>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9"/>
                </a:lnTo>
                <a:lnTo>
                  <a:pt x="-318" y="609089"/>
                </a:lnTo>
                <a:close/>
              </a:path>
            </a:pathLst>
          </a:custGeom>
          <a:solidFill>
            <a:srgbClr val="E9EBF5"/>
          </a:solidFill>
          <a:ln w="6044"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331815C-50B6-B291-8694-7F9A5BEC3253}"/>
              </a:ext>
            </a:extLst>
          </p:cNvPr>
          <p:cNvSpPr/>
          <p:nvPr/>
        </p:nvSpPr>
        <p:spPr>
          <a:xfrm>
            <a:off x="4476124"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C553EC93-6D50-DE7C-3381-E94D479E28EC}"/>
              </a:ext>
            </a:extLst>
          </p:cNvPr>
          <p:cNvSpPr/>
          <p:nvPr/>
        </p:nvSpPr>
        <p:spPr>
          <a:xfrm>
            <a:off x="797582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404361D6-2C24-574B-419E-49563B415C1F}"/>
              </a:ext>
            </a:extLst>
          </p:cNvPr>
          <p:cNvSpPr/>
          <p:nvPr/>
        </p:nvSpPr>
        <p:spPr>
          <a:xfrm>
            <a:off x="968187" y="25062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36263" cap="flat">
            <a:solidFill>
              <a:srgbClr val="FFFFFF"/>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B5FC03D4-2842-9365-B59C-61FBEBB2F9D8}"/>
              </a:ext>
            </a:extLst>
          </p:cNvPr>
          <p:cNvSpPr/>
          <p:nvPr/>
        </p:nvSpPr>
        <p:spPr>
          <a:xfrm>
            <a:off x="968187" y="40893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BF2920B6-741D-7A91-DF00-46FBE63C2801}"/>
              </a:ext>
            </a:extLst>
          </p:cNvPr>
          <p:cNvSpPr/>
          <p:nvPr/>
        </p:nvSpPr>
        <p:spPr>
          <a:xfrm>
            <a:off x="976390"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4CCEE5B3-D4BD-006C-E6B8-E0DCDEF852D6}"/>
              </a:ext>
            </a:extLst>
          </p:cNvPr>
          <p:cNvSpPr/>
          <p:nvPr/>
        </p:nvSpPr>
        <p:spPr>
          <a:xfrm>
            <a:off x="1147558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A7346AA-2DA2-2AF3-4E21-C440EF7B2A2F}"/>
              </a:ext>
            </a:extLst>
          </p:cNvPr>
          <p:cNvSpPr/>
          <p:nvPr/>
        </p:nvSpPr>
        <p:spPr>
          <a:xfrm>
            <a:off x="968187" y="1589011"/>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A5C0AF73-FBD3-B192-6B97-1807346BFF2B}"/>
              </a:ext>
            </a:extLst>
          </p:cNvPr>
          <p:cNvSpPr/>
          <p:nvPr/>
        </p:nvSpPr>
        <p:spPr>
          <a:xfrm>
            <a:off x="968187" y="5672402"/>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8" name="TextBox 27">
            <a:extLst>
              <a:ext uri="{FF2B5EF4-FFF2-40B4-BE49-F238E27FC236}">
                <a16:creationId xmlns:a16="http://schemas.microsoft.com/office/drawing/2014/main" id="{F0715912-F315-83CC-B0E1-F6E97FE70569}"/>
              </a:ext>
            </a:extLst>
          </p:cNvPr>
          <p:cNvSpPr txBox="1"/>
          <p:nvPr/>
        </p:nvSpPr>
        <p:spPr>
          <a:xfrm>
            <a:off x="7969843" y="1589627"/>
            <a:ext cx="1568798"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True</a:t>
            </a:r>
          </a:p>
        </p:txBody>
      </p:sp>
      <p:sp>
        <p:nvSpPr>
          <p:cNvPr id="29" name="TextBox 28">
            <a:extLst>
              <a:ext uri="{FF2B5EF4-FFF2-40B4-BE49-F238E27FC236}">
                <a16:creationId xmlns:a16="http://schemas.microsoft.com/office/drawing/2014/main" id="{23AB8E91-6159-2AEC-E62B-BFAD94B6ADB5}"/>
              </a:ext>
            </a:extLst>
          </p:cNvPr>
          <p:cNvSpPr txBox="1"/>
          <p:nvPr/>
        </p:nvSpPr>
        <p:spPr>
          <a:xfrm>
            <a:off x="4470141" y="1589627"/>
            <a:ext cx="1634419"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False</a:t>
            </a:r>
          </a:p>
        </p:txBody>
      </p:sp>
      <p:sp>
        <p:nvSpPr>
          <p:cNvPr id="30" name="TextBox 29">
            <a:extLst>
              <a:ext uri="{FF2B5EF4-FFF2-40B4-BE49-F238E27FC236}">
                <a16:creationId xmlns:a16="http://schemas.microsoft.com/office/drawing/2014/main" id="{DE2EA9B0-7A72-B675-A41A-91D5E4788FCA}"/>
              </a:ext>
            </a:extLst>
          </p:cNvPr>
          <p:cNvSpPr txBox="1"/>
          <p:nvPr/>
        </p:nvSpPr>
        <p:spPr>
          <a:xfrm>
            <a:off x="7969843" y="2500538"/>
            <a:ext cx="238084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1" name="TextBox 30">
            <a:extLst>
              <a:ext uri="{FF2B5EF4-FFF2-40B4-BE49-F238E27FC236}">
                <a16:creationId xmlns:a16="http://schemas.microsoft.com/office/drawing/2014/main" id="{4E197A57-88F2-7403-E924-48E9D57633B1}"/>
              </a:ext>
            </a:extLst>
          </p:cNvPr>
          <p:cNvSpPr txBox="1"/>
          <p:nvPr/>
        </p:nvSpPr>
        <p:spPr>
          <a:xfrm>
            <a:off x="7969843" y="3160161"/>
            <a:ext cx="221679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fail</a:t>
            </a:r>
          </a:p>
        </p:txBody>
      </p:sp>
      <p:sp>
        <p:nvSpPr>
          <p:cNvPr id="32" name="TextBox 31">
            <a:extLst>
              <a:ext uri="{FF2B5EF4-FFF2-40B4-BE49-F238E27FC236}">
                <a16:creationId xmlns:a16="http://schemas.microsoft.com/office/drawing/2014/main" id="{AFD2989D-9F32-C703-D5C8-4AC06B9AC70C}"/>
              </a:ext>
            </a:extLst>
          </p:cNvPr>
          <p:cNvSpPr txBox="1"/>
          <p:nvPr/>
        </p:nvSpPr>
        <p:spPr>
          <a:xfrm>
            <a:off x="4470141" y="2500538"/>
            <a:ext cx="3016378" cy="507831"/>
          </a:xfrm>
          <a:prstGeom prst="rect">
            <a:avLst/>
          </a:prstGeom>
          <a:noFill/>
        </p:spPr>
        <p:txBody>
          <a:bodyPr wrap="squar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3" name="TextBox 32">
            <a:extLst>
              <a:ext uri="{FF2B5EF4-FFF2-40B4-BE49-F238E27FC236}">
                <a16:creationId xmlns:a16="http://schemas.microsoft.com/office/drawing/2014/main" id="{364593AD-411B-6F3F-C042-46A4781E380F}"/>
              </a:ext>
            </a:extLst>
          </p:cNvPr>
          <p:cNvSpPr txBox="1"/>
          <p:nvPr/>
        </p:nvSpPr>
        <p:spPr>
          <a:xfrm>
            <a:off x="4470141" y="316016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4" name="TextBox 33">
            <a:extLst>
              <a:ext uri="{FF2B5EF4-FFF2-40B4-BE49-F238E27FC236}">
                <a16:creationId xmlns:a16="http://schemas.microsoft.com/office/drawing/2014/main" id="{7F3207C1-1C62-7EF2-C62B-60CEB54A1F23}"/>
              </a:ext>
            </a:extLst>
          </p:cNvPr>
          <p:cNvSpPr txBox="1"/>
          <p:nvPr/>
        </p:nvSpPr>
        <p:spPr>
          <a:xfrm>
            <a:off x="970407" y="2500538"/>
            <a:ext cx="187229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Original Code</a:t>
            </a:r>
          </a:p>
        </p:txBody>
      </p:sp>
      <p:sp>
        <p:nvSpPr>
          <p:cNvPr id="35" name="TextBox 34">
            <a:extLst>
              <a:ext uri="{FF2B5EF4-FFF2-40B4-BE49-F238E27FC236}">
                <a16:creationId xmlns:a16="http://schemas.microsoft.com/office/drawing/2014/main" id="{74AD747F-7AB0-45FC-4CB1-520EFE855424}"/>
              </a:ext>
            </a:extLst>
          </p:cNvPr>
          <p:cNvSpPr txBox="1"/>
          <p:nvPr/>
        </p:nvSpPr>
        <p:spPr>
          <a:xfrm>
            <a:off x="7969843"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2 tests should pass</a:t>
            </a:r>
          </a:p>
        </p:txBody>
      </p:sp>
      <p:sp>
        <p:nvSpPr>
          <p:cNvPr id="36" name="TextBox 35">
            <a:extLst>
              <a:ext uri="{FF2B5EF4-FFF2-40B4-BE49-F238E27FC236}">
                <a16:creationId xmlns:a16="http://schemas.microsoft.com/office/drawing/2014/main" id="{AEFFAB31-F770-8841-60C4-50A7D41B737A}"/>
              </a:ext>
            </a:extLst>
          </p:cNvPr>
          <p:cNvSpPr txBox="1"/>
          <p:nvPr/>
        </p:nvSpPr>
        <p:spPr>
          <a:xfrm>
            <a:off x="4470141"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tests should pass</a:t>
            </a:r>
          </a:p>
        </p:txBody>
      </p:sp>
      <p:sp>
        <p:nvSpPr>
          <p:cNvPr id="37" name="TextBox 36">
            <a:extLst>
              <a:ext uri="{FF2B5EF4-FFF2-40B4-BE49-F238E27FC236}">
                <a16:creationId xmlns:a16="http://schemas.microsoft.com/office/drawing/2014/main" id="{0F76B9C9-2933-96B6-8C7C-82750D66ED31}"/>
              </a:ext>
            </a:extLst>
          </p:cNvPr>
          <p:cNvSpPr txBox="1"/>
          <p:nvPr/>
        </p:nvSpPr>
        <p:spPr>
          <a:xfrm>
            <a:off x="4470141" y="474640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8" name="TextBox 37">
            <a:extLst>
              <a:ext uri="{FF2B5EF4-FFF2-40B4-BE49-F238E27FC236}">
                <a16:creationId xmlns:a16="http://schemas.microsoft.com/office/drawing/2014/main" id="{B48ED335-4873-7E90-6DAF-C85855A33C34}"/>
              </a:ext>
            </a:extLst>
          </p:cNvPr>
          <p:cNvSpPr txBox="1"/>
          <p:nvPr/>
        </p:nvSpPr>
        <p:spPr>
          <a:xfrm>
            <a:off x="970407" y="4086778"/>
            <a:ext cx="197072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Updated Code</a:t>
            </a:r>
          </a:p>
        </p:txBody>
      </p:sp>
      <p:sp>
        <p:nvSpPr>
          <p:cNvPr id="39" name="TextBox 38">
            <a:extLst>
              <a:ext uri="{FF2B5EF4-FFF2-40B4-BE49-F238E27FC236}">
                <a16:creationId xmlns:a16="http://schemas.microsoft.com/office/drawing/2014/main" id="{9F3FA44F-B213-4E3C-211C-205662FD903B}"/>
              </a:ext>
            </a:extLst>
          </p:cNvPr>
          <p:cNvSpPr txBox="1"/>
          <p:nvPr/>
        </p:nvSpPr>
        <p:spPr>
          <a:xfrm>
            <a:off x="10705096" y="4238505"/>
            <a:ext cx="530915" cy="507831"/>
          </a:xfrm>
          <a:prstGeom prst="rect">
            <a:avLst/>
          </a:prstGeom>
          <a:noFill/>
        </p:spPr>
        <p:txBody>
          <a:bodyPr wrap="none" rtlCol="0">
            <a:spAutoFit/>
          </a:bodyPr>
          <a:lstStyle/>
          <a:p>
            <a:r>
              <a:rPr lang="en-US" sz="2700" dirty="0"/>
              <a:t>🎉</a:t>
            </a:r>
          </a:p>
        </p:txBody>
      </p:sp>
    </p:spTree>
    <p:extLst>
      <p:ext uri="{BB962C8B-B14F-4D97-AF65-F5344CB8AC3E}">
        <p14:creationId xmlns:p14="http://schemas.microsoft.com/office/powerpoint/2010/main" val="38851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3D65-03E6-AEA7-4E3E-45738321D1A8}"/>
              </a:ext>
            </a:extLst>
          </p:cNvPr>
          <p:cNvSpPr>
            <a:spLocks noGrp="1"/>
          </p:cNvSpPr>
          <p:nvPr>
            <p:ph type="title"/>
          </p:nvPr>
        </p:nvSpPr>
        <p:spPr/>
        <p:txBody>
          <a:bodyPr/>
          <a:lstStyle/>
          <a:p>
            <a:pPr algn="ctr"/>
            <a:r>
              <a:rPr lang="en-US" b="1" dirty="0">
                <a:solidFill>
                  <a:srgbClr val="569CD6"/>
                </a:solidFill>
                <a:latin typeface="Inconsolata NF" pitchFamily="49" charset="77"/>
              </a:rPr>
              <a:t>Testing</a:t>
            </a:r>
          </a:p>
        </p:txBody>
      </p:sp>
      <p:sp>
        <p:nvSpPr>
          <p:cNvPr id="3" name="Content Placeholder 2">
            <a:extLst>
              <a:ext uri="{FF2B5EF4-FFF2-40B4-BE49-F238E27FC236}">
                <a16:creationId xmlns:a16="http://schemas.microsoft.com/office/drawing/2014/main" id="{8ECAD561-5112-8E95-D3EE-2B1356573F1F}"/>
              </a:ext>
            </a:extLst>
          </p:cNvPr>
          <p:cNvSpPr>
            <a:spLocks noGrp="1"/>
          </p:cNvSpPr>
          <p:nvPr>
            <p:ph idx="1"/>
          </p:nvPr>
        </p:nvSpPr>
        <p:spPr/>
        <p:txBody>
          <a:bodyPr/>
          <a:lstStyle/>
          <a:p>
            <a:r>
              <a:rPr lang="en-US" dirty="0"/>
              <a:t>Run the tests to check new behavior</a:t>
            </a:r>
          </a:p>
          <a:p>
            <a:r>
              <a:rPr lang="en-US" dirty="0"/>
              <a:t>Run entire test suite</a:t>
            </a:r>
          </a:p>
        </p:txBody>
      </p:sp>
    </p:spTree>
    <p:extLst>
      <p:ext uri="{BB962C8B-B14F-4D97-AF65-F5344CB8AC3E}">
        <p14:creationId xmlns:p14="http://schemas.microsoft.com/office/powerpoint/2010/main" val="36572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solidFill>
                  <a:srgbClr val="569CD6"/>
                </a:solidFill>
                <a:latin typeface="Inconsolata NF" pitchFamily="49" charset="77"/>
              </a:rPr>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1603375"/>
          </a:xfrm>
        </p:spPr>
        <p:txBody>
          <a:bodyPr>
            <a:normAutofit/>
          </a:bodyPr>
          <a:lstStyle/>
          <a:p>
            <a:pPr marL="0" indent="0">
              <a:buNone/>
            </a:pPr>
            <a:r>
              <a:rPr lang="en-US" dirty="0"/>
              <a:t>This looks quite fragile</a:t>
            </a:r>
          </a:p>
          <a:p>
            <a:pPr marL="0" indent="0">
              <a:buNone/>
            </a:pPr>
            <a:r>
              <a:rPr lang="en-US" dirty="0"/>
              <a:t>What if string includes </a:t>
            </a:r>
            <a:r>
              <a:rPr lang="en-US" b="1" dirty="0">
                <a:highlight>
                  <a:srgbClr val="FFFF00"/>
                </a:highlight>
                <a:latin typeface="Inconsolata NF" pitchFamily="49" charset="77"/>
              </a:rPr>
              <a:t>`)s`</a:t>
            </a:r>
            <a:r>
              <a:rPr lang="en-US" dirty="0"/>
              <a:t> ?</a:t>
            </a:r>
          </a:p>
          <a:p>
            <a:pPr marL="0" indent="0">
              <a:buNone/>
            </a:pPr>
            <a:r>
              <a:rPr lang="en-US" dirty="0"/>
              <a:t>Try naming-</a:t>
            </a:r>
            <a:r>
              <a:rPr lang="en-US" dirty="0" err="1"/>
              <a:t>dict</a:t>
            </a:r>
            <a:endParaRPr lang="en-US" b="1" dirty="0">
              <a:latin typeface="Inconsolata NF" pitchFamily="49" charset="77"/>
            </a:endParaRPr>
          </a:p>
        </p:txBody>
      </p:sp>
      <p:sp>
        <p:nvSpPr>
          <p:cNvPr id="4" name="TextBox 3">
            <a:extLst>
              <a:ext uri="{FF2B5EF4-FFF2-40B4-BE49-F238E27FC236}">
                <a16:creationId xmlns:a16="http://schemas.microsoft.com/office/drawing/2014/main" id="{404A62DF-8DC1-D989-73C7-C07A75A45EAF}"/>
              </a:ext>
            </a:extLst>
          </p:cNvPr>
          <p:cNvSpPr txBox="1"/>
          <p:nvPr/>
        </p:nvSpPr>
        <p:spPr>
          <a:xfrm>
            <a:off x="1882588" y="4208930"/>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solidFill>
                  <a:srgbClr val="569CD6"/>
                </a:solidFill>
                <a:latin typeface="Inconsolata NF" pitchFamily="49" charset="77"/>
              </a:rPr>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marL="0" indent="0">
              <a:buNone/>
            </a:pPr>
            <a:r>
              <a:rPr lang="en-US" dirty="0"/>
              <a:t>take a look at the Oracle backend -- I wrote that piece too long ago to remember which it takes, but at the time I knew what I was doing there</a:t>
            </a:r>
          </a:p>
        </p:txBody>
      </p:sp>
    </p:spTree>
    <p:extLst>
      <p:ext uri="{BB962C8B-B14F-4D97-AF65-F5344CB8AC3E}">
        <p14:creationId xmlns:p14="http://schemas.microsoft.com/office/powerpoint/2010/main" val="21566721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pPr algn="ctr"/>
            <a:r>
              <a:rPr lang="en-US" b="1" dirty="0">
                <a:solidFill>
                  <a:srgbClr val="569CD6"/>
                </a:solidFill>
                <a:latin typeface="Inconsolata NF" pitchFamily="49" charset="77"/>
              </a:rPr>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r>
              <a:rPr lang="en-US" dirty="0"/>
              <a:t>Avoid using Regex</a:t>
            </a:r>
          </a:p>
          <a:p>
            <a:r>
              <a:rPr lang="en-US" dirty="0"/>
              <a:t>Try implementing __</a:t>
            </a:r>
            <a:r>
              <a:rPr lang="en-US" dirty="0" err="1"/>
              <a:t>getitem</a:t>
            </a:r>
            <a:r>
              <a:rPr lang="en-US" dirty="0"/>
              <a:t>__</a:t>
            </a:r>
          </a:p>
          <a:p>
            <a:r>
              <a:rPr lang="en-US" dirty="0"/>
              <a:t>Ensures _</a:t>
            </a:r>
            <a:r>
              <a:rPr lang="en-US" dirty="0" err="1"/>
              <a:t>missing_param</a:t>
            </a:r>
            <a:r>
              <a:rPr lang="en-US" dirty="0"/>
              <a:t>_ message </a:t>
            </a:r>
          </a:p>
          <a:p>
            <a:r>
              <a:rPr lang="en-US" dirty="0"/>
              <a:t>instead of </a:t>
            </a:r>
            <a:r>
              <a:rPr lang="en-US" dirty="0" err="1"/>
              <a:t>KeyError</a:t>
            </a:r>
            <a:r>
              <a:rPr lang="en-US" dirty="0"/>
              <a:t> message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endParaRPr lang="en-US" dirty="0"/>
          </a:p>
          <a:p>
            <a:pPr marL="0" indent="0" algn="ctr">
              <a:buNone/>
            </a:pPr>
            <a:r>
              <a:rPr lang="en-US" dirty="0"/>
              <a:t>✅ Write some code </a:t>
            </a:r>
            <a:r>
              <a:rPr lang="en-US" b="1" dirty="0">
                <a:solidFill>
                  <a:srgbClr val="569CD6"/>
                </a:solidFill>
                <a:latin typeface="Inconsolata NF Regular" pitchFamily="49" charset="77"/>
              </a:rPr>
              <a:t>✍🏻</a:t>
            </a:r>
            <a:endParaRPr lang="en-US" dirty="0"/>
          </a:p>
          <a:p>
            <a:pPr marL="0" indent="0" algn="ctr">
              <a:buNone/>
            </a:pPr>
            <a:r>
              <a:rPr lang="en-US" dirty="0"/>
              <a:t>✅ Test the Code 🧪</a:t>
            </a:r>
          </a:p>
          <a:p>
            <a:pPr marL="0" indent="0" algn="ctr">
              <a:buNone/>
            </a:pPr>
            <a:r>
              <a:rPr lang="en-US" dirty="0"/>
              <a:t>Write down what you learned 📜</a:t>
            </a:r>
          </a:p>
        </p:txBody>
      </p:sp>
    </p:spTree>
    <p:extLst>
      <p:ext uri="{BB962C8B-B14F-4D97-AF65-F5344CB8AC3E}">
        <p14:creationId xmlns:p14="http://schemas.microsoft.com/office/powerpoint/2010/main" val="154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solidFill>
                  <a:srgbClr val="569CD6"/>
                </a:solidFill>
                <a:latin typeface="Inconsolata NF" pitchFamily="49" charset="77"/>
              </a:rPr>
              <a:t>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r>
              <a:rPr lang="en-US" dirty="0"/>
              <a:t>Tips</a:t>
            </a:r>
          </a:p>
          <a:p>
            <a:pPr algn="ctr"/>
            <a:r>
              <a:rPr lang="en-US" dirty="0"/>
              <a:t>Hints</a:t>
            </a:r>
          </a:p>
          <a:p>
            <a:pPr algn="ctr"/>
            <a:r>
              <a:rPr lang="en-US" dirty="0"/>
              <a:t>Breadcrumbs</a:t>
            </a:r>
          </a:p>
          <a:p>
            <a:pPr algn="ctr"/>
            <a:r>
              <a:rPr lang="en-US" dirty="0"/>
              <a:t>What ever you want to call them</a:t>
            </a:r>
          </a:p>
          <a:p>
            <a:pPr algn="ctr"/>
            <a:endParaRPr lang="en-US" dirty="0"/>
          </a:p>
        </p:txBody>
      </p:sp>
    </p:spTree>
    <p:extLst>
      <p:ext uri="{BB962C8B-B14F-4D97-AF65-F5344CB8AC3E}">
        <p14:creationId xmlns:p14="http://schemas.microsoft.com/office/powerpoint/2010/main" val="41465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Scientific Method🧑🏽‍🔬</a:t>
            </a:r>
            <a:endParaRPr lang="en-US" dirty="0"/>
          </a:p>
        </p:txBody>
      </p:sp>
    </p:spTree>
    <p:extLst>
      <p:ext uri="{BB962C8B-B14F-4D97-AF65-F5344CB8AC3E}">
        <p14:creationId xmlns:p14="http://schemas.microsoft.com/office/powerpoint/2010/main" val="145065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spTree>
    <p:extLst>
      <p:ext uri="{BB962C8B-B14F-4D97-AF65-F5344CB8AC3E}">
        <p14:creationId xmlns:p14="http://schemas.microsoft.com/office/powerpoint/2010/main" val="36025147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Recall the hint given by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370189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28553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Original </a:t>
            </a:r>
            <a:r>
              <a:rPr lang="en-US" b="1" dirty="0" err="1">
                <a:solidFill>
                  <a:srgbClr val="569CD6"/>
                </a:solidFill>
                <a:latin typeface="Inconsolata NF" pitchFamily="49" charset="77"/>
              </a:rPr>
              <a:t>convert_query</a:t>
            </a:r>
            <a:endParaRPr lang="en-US" b="1" dirty="0">
              <a:solidFill>
                <a:srgbClr val="569CD6"/>
              </a:solidFill>
              <a:latin typeface="Inconsolata NF" pitchFamily="49" charset="77"/>
            </a:endParaRP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161818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42104532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3866907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solidFill>
                  <a:srgbClr val="569CD6"/>
                </a:solidFill>
                <a:latin typeface="Inconsolata NF" pitchFamily="49" charset="77"/>
              </a:rPr>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r>
              <a:rPr lang="en-US" dirty="0"/>
              <a:t>Duplication</a:t>
            </a:r>
          </a:p>
          <a:p>
            <a:r>
              <a:rPr lang="en-US" dirty="0"/>
              <a:t>Potential for </a:t>
            </a:r>
            <a:r>
              <a:rPr lang="en-US" dirty="0" err="1"/>
              <a:t>incorrecto</a:t>
            </a:r>
            <a:r>
              <a:rPr lang="en-US" dirty="0"/>
              <a:t> conversion</a:t>
            </a:r>
          </a:p>
          <a:p>
            <a:r>
              <a:rPr lang="en-US" dirty="0"/>
              <a:t>Potential for poor performance</a:t>
            </a:r>
          </a:p>
          <a:p>
            <a:r>
              <a:rPr lang="en-US" dirty="0"/>
              <a:t>Pull Request to my Pull Request</a:t>
            </a:r>
          </a:p>
          <a:p>
            <a:endParaRPr lang="en-US" dirty="0"/>
          </a:p>
        </p:txBody>
      </p:sp>
    </p:spTree>
    <p:extLst>
      <p:ext uri="{BB962C8B-B14F-4D97-AF65-F5344CB8AC3E}">
        <p14:creationId xmlns:p14="http://schemas.microsoft.com/office/powerpoint/2010/main" val="36913014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 *, names=None):</a:t>
            </a:r>
          </a:p>
          <a:p>
            <a:pPr marL="0" indent="0">
              <a:buNone/>
            </a:pPr>
            <a:r>
              <a:rPr lang="en-US" sz="2400" dirty="0">
                <a:latin typeface="Inconsolata NF" pitchFamily="49" charset="77"/>
              </a:rPr>
              <a:t>    if names is None:</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a:p>
            <a:pPr marL="0" indent="0">
              <a:buNone/>
            </a:pPr>
            <a:r>
              <a:rPr lang="en-US" sz="2400" dirty="0">
                <a:latin typeface="Inconsolata NF" pitchFamily="49" charset="77"/>
              </a:rPr>
              <a:t>    else:</a:t>
            </a:r>
          </a:p>
          <a:p>
            <a:pPr marL="0" indent="0">
              <a:buNone/>
            </a:pPr>
            <a:r>
              <a:rPr lang="en-US" sz="24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lstStyle/>
          <a:p>
            <a:r>
              <a:rPr lang="en-US" dirty="0"/>
              <a:t>Old? </a:t>
            </a:r>
          </a:p>
          <a:p>
            <a:pPr lvl="1"/>
            <a:r>
              <a:rPr lang="en-US" dirty="0"/>
              <a:t>It was opened in January of 2009</a:t>
            </a:r>
          </a:p>
          <a:p>
            <a:r>
              <a:rPr lang="en-US" dirty="0"/>
              <a:t>Straightforward(</a:t>
            </a:r>
            <a:r>
              <a:rPr lang="en-US" dirty="0" err="1"/>
              <a:t>ish</a:t>
            </a:r>
            <a:r>
              <a:rPr lang="en-US" dirty="0"/>
              <a:t>)</a:t>
            </a:r>
          </a:p>
          <a:p>
            <a:pPr lvl="1"/>
            <a:r>
              <a:rPr lang="en-US" dirty="0"/>
              <a:t>It’s related to SQLite</a:t>
            </a:r>
          </a:p>
          <a:p>
            <a:r>
              <a:rPr lang="en-US" dirty="0"/>
              <a:t>Ticket 10070</a:t>
            </a:r>
          </a:p>
          <a:p>
            <a:pPr lvl="1"/>
            <a:r>
              <a:rPr lang="en-US" dirty="0"/>
              <a:t>Named parameters not working on raw </a:t>
            </a:r>
            <a:r>
              <a:rPr lang="en-US" dirty="0" err="1"/>
              <a:t>sql</a:t>
            </a:r>
            <a:r>
              <a:rPr lang="en-US" dirty="0"/>
              <a:t> queries with </a:t>
            </a:r>
            <a:r>
              <a:rPr lang="en-US" dirty="0" err="1"/>
              <a:t>sqlite</a:t>
            </a:r>
            <a:endParaRPr lang="en-US" dirty="0"/>
          </a:p>
          <a:p>
            <a:pPr lvl="1"/>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147918" y="1825625"/>
            <a:ext cx="11873753" cy="3284257"/>
          </a:xfrm>
          <a:solidFill>
            <a:srgbClr val="D5D9DB"/>
          </a:solidFill>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29122599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a:solidFill>
            <a:srgbClr val="D5D9DB"/>
          </a:solidFill>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a:t>
            </a:r>
          </a:p>
          <a:p>
            <a:pPr marL="0" indent="0">
              <a:buNone/>
            </a:pPr>
            <a:r>
              <a:rPr lang="en-US" sz="2000" dirty="0">
                <a:latin typeface="Inconsolata NF" pitchFamily="49" charset="77"/>
              </a:rPr>
              <a: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a:t>
            </a:r>
          </a:p>
        </p:txBody>
      </p:sp>
    </p:spTree>
    <p:extLst>
      <p:ext uri="{BB962C8B-B14F-4D97-AF65-F5344CB8AC3E}">
        <p14:creationId xmlns:p14="http://schemas.microsoft.com/office/powerpoint/2010/main" val="4287755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solidFill>
                  <a:srgbClr val="569CD6"/>
                </a:solidFill>
                <a:latin typeface="Inconsolata NF" pitchFamily="49" charset="77"/>
              </a:rPr>
              <a:t>Full Diff</a:t>
            </a:r>
          </a:p>
        </p:txBody>
      </p:sp>
      <p:pic>
        <p:nvPicPr>
          <p:cNvPr id="7" name="Content Placeholder 6">
            <a:extLst>
              <a:ext uri="{FF2B5EF4-FFF2-40B4-BE49-F238E27FC236}">
                <a16:creationId xmlns:a16="http://schemas.microsoft.com/office/drawing/2014/main" id="{1511664B-324C-E31F-C8E8-A95F2BCF758F}"/>
              </a:ext>
            </a:extLst>
          </p:cNvPr>
          <p:cNvPicPr>
            <a:picLocks noGrp="1" noChangeAspect="1"/>
          </p:cNvPicPr>
          <p:nvPr>
            <p:ph idx="1"/>
          </p:nvPr>
        </p:nvPicPr>
        <p:blipFill>
          <a:blip r:embed="rId4"/>
          <a:stretch>
            <a:fillRect/>
          </a:stretch>
        </p:blipFill>
        <p:spPr>
          <a:xfrm>
            <a:off x="546264" y="1983125"/>
            <a:ext cx="11099472" cy="2891750"/>
          </a:xfrm>
          <a:prstGeom prst="rect">
            <a:avLst/>
          </a:prstGeom>
        </p:spPr>
      </p:pic>
    </p:spTree>
    <p:extLst>
      <p:ext uri="{BB962C8B-B14F-4D97-AF65-F5344CB8AC3E}">
        <p14:creationId xmlns:p14="http://schemas.microsoft.com/office/powerpoint/2010/main" val="1769933723"/>
      </p:ext>
    </p:extLst>
  </p:cSld>
  <p:clrMapOvr>
    <a:masterClrMapping/>
  </p:clrMapOvr>
  <p:extLst>
    <p:ext uri="{6950BFC3-D8DA-4A85-94F7-54DA5524770B}">
      <p188:commentRel xmlns:p188="http://schemas.microsoft.com/office/powerpoint/2018/8/main" r:id="rId3"/>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solidFill>
                  <a:srgbClr val="569CD6"/>
                </a:solidFill>
                <a:latin typeface="Inconsolata NF" pitchFamily="49" charset="77"/>
              </a:rPr>
              <a:t>Full Diff</a:t>
            </a:r>
            <a:endParaRPr lang="en-US" dirty="0"/>
          </a:p>
        </p:txBody>
      </p:sp>
      <p:sp>
        <p:nvSpPr>
          <p:cNvPr id="4" name="Content Placeholder 3">
            <a:extLst>
              <a:ext uri="{FF2B5EF4-FFF2-40B4-BE49-F238E27FC236}">
                <a16:creationId xmlns:a16="http://schemas.microsoft.com/office/drawing/2014/main" id="{88C7619D-7CC5-093B-8947-9E8944737F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3FAE9-801D-C338-304C-FFE7ABBAE5D0}"/>
              </a:ext>
            </a:extLst>
          </p:cNvPr>
          <p:cNvPicPr>
            <a:picLocks noChangeAspect="1"/>
          </p:cNvPicPr>
          <p:nvPr/>
        </p:nvPicPr>
        <p:blipFill>
          <a:blip r:embed="rId3"/>
          <a:stretch>
            <a:fillRect/>
          </a:stretch>
        </p:blipFill>
        <p:spPr>
          <a:xfrm>
            <a:off x="864421" y="2580371"/>
            <a:ext cx="10463158" cy="2841845"/>
          </a:xfrm>
          <a:prstGeom prst="rect">
            <a:avLst/>
          </a:prstGeom>
        </p:spPr>
      </p:pic>
    </p:spTree>
    <p:extLst>
      <p:ext uri="{BB962C8B-B14F-4D97-AF65-F5344CB8AC3E}">
        <p14:creationId xmlns:p14="http://schemas.microsoft.com/office/powerpoint/2010/main" val="321221505"/>
      </p:ext>
    </p:extLst>
  </p:cSld>
  <p:clrMapOvr>
    <a:masterClrMapping/>
  </p:clrMapOvr>
  <p:extLst>
    <p:ext uri="{6950BFC3-D8DA-4A85-94F7-54DA5524770B}">
      <p188:commentRel xmlns:p188="http://schemas.microsoft.com/office/powerpoint/2018/8/main" r:id="rId2"/>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solidFill>
                  <a:srgbClr val="569CD6"/>
                </a:solidFill>
                <a:latin typeface="Inconsolata NF" pitchFamily="49" charset="77"/>
              </a:rPr>
              <a:t>Full Diff</a:t>
            </a:r>
            <a:endParaRPr lang="en-US" dirty="0"/>
          </a:p>
        </p:txBody>
      </p:sp>
      <p:sp>
        <p:nvSpPr>
          <p:cNvPr id="4" name="Content Placeholder 3">
            <a:extLst>
              <a:ext uri="{FF2B5EF4-FFF2-40B4-BE49-F238E27FC236}">
                <a16:creationId xmlns:a16="http://schemas.microsoft.com/office/drawing/2014/main" id="{74EDBA8B-330C-7991-01EE-D59F199B98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629E0E-8075-9777-372D-BD08DD4B4CFE}"/>
              </a:ext>
            </a:extLst>
          </p:cNvPr>
          <p:cNvPicPr>
            <a:picLocks noChangeAspect="1"/>
          </p:cNvPicPr>
          <p:nvPr/>
        </p:nvPicPr>
        <p:blipFill>
          <a:blip r:embed="rId3"/>
          <a:stretch>
            <a:fillRect/>
          </a:stretch>
        </p:blipFill>
        <p:spPr>
          <a:xfrm>
            <a:off x="459451" y="2102667"/>
            <a:ext cx="11273097" cy="3797253"/>
          </a:xfrm>
          <a:prstGeom prst="rect">
            <a:avLst/>
          </a:prstGeom>
        </p:spPr>
      </p:pic>
    </p:spTree>
    <p:extLst>
      <p:ext uri="{BB962C8B-B14F-4D97-AF65-F5344CB8AC3E}">
        <p14:creationId xmlns:p14="http://schemas.microsoft.com/office/powerpoint/2010/main" val="2220750006"/>
      </p:ext>
    </p:extLst>
  </p:cSld>
  <p:clrMapOvr>
    <a:masterClrMapping/>
  </p:clrMapOvr>
  <p:extLst>
    <p:ext uri="{6950BFC3-D8DA-4A85-94F7-54DA5524770B}">
      <p188:commentRel xmlns:p188="http://schemas.microsoft.com/office/powerpoint/2018/8/main" r:id="rId2"/>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solidFill>
                  <a:srgbClr val="569CD6"/>
                </a:solidFill>
                <a:latin typeface="Inconsolata NF" pitchFamily="49" charset="77"/>
              </a:rPr>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0" indent="0">
              <a:buNone/>
            </a:pPr>
            <a:r>
              <a:rPr lang="en-US" dirty="0">
                <a:latin typeface="Inconsolata NF" pitchFamily="49" charset="77"/>
              </a:rPr>
              <a:t>sqlite3.paramstyle</a:t>
            </a:r>
          </a:p>
          <a:p>
            <a:pPr marL="457200" lvl="1" indent="0">
              <a:buNone/>
            </a:pPr>
            <a:r>
              <a:rPr lang="en-US" dirty="0"/>
              <a:t>String constant stating the type of parameter marker formatting expected by the </a:t>
            </a:r>
            <a:r>
              <a:rPr lang="en-US" dirty="0">
                <a:highlight>
                  <a:srgbClr val="D5D9DB"/>
                </a:highlight>
                <a:latin typeface="Inconsolata NF" pitchFamily="49" charset="77"/>
              </a:rPr>
              <a:t>sqlite3</a:t>
            </a:r>
            <a:r>
              <a:rPr lang="en-US" dirty="0"/>
              <a:t> module. Required by the DB-API. Hard-coded to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t>.</a:t>
            </a:r>
          </a:p>
          <a:p>
            <a:pPr marL="457200" lvl="1" indent="0">
              <a:buNone/>
            </a:pPr>
            <a:endParaRPr lang="en-US" dirty="0"/>
          </a:p>
          <a:p>
            <a:pPr marL="457200" lvl="1" indent="0">
              <a:buNone/>
            </a:pPr>
            <a:r>
              <a:rPr lang="en-US" dirty="0">
                <a:highlight>
                  <a:srgbClr val="D5D9DB"/>
                </a:highlight>
              </a:rPr>
              <a:t>Note: The sqlite3 module supports both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highlight>
                  <a:srgbClr val="D5D9DB"/>
                </a:highlight>
              </a:rPr>
              <a:t> and </a:t>
            </a:r>
            <a:r>
              <a:rPr lang="en-US" dirty="0">
                <a:highlight>
                  <a:srgbClr val="D5D9DB"/>
                </a:highlight>
                <a:latin typeface="Inconsolata NF" pitchFamily="49" charset="77"/>
              </a:rPr>
              <a:t>”numeric" DB-API parameter styles, because that is what the underlying SQLite library supports. However, the DB-API does not allow multiple values for the ”</a:t>
            </a:r>
            <a:r>
              <a:rPr lang="en-US" dirty="0" err="1">
                <a:highlight>
                  <a:srgbClr val="D5D9DB"/>
                </a:highlight>
                <a:latin typeface="Inconsolata NF" pitchFamily="49" charset="77"/>
              </a:rPr>
              <a:t>paramstyle</a:t>
            </a:r>
            <a:r>
              <a:rPr lang="en-US" dirty="0">
                <a:highlight>
                  <a:srgbClr val="D5D9DB"/>
                </a:highlight>
                <a:latin typeface="Inconsolata NF" pitchFamily="49" charset="77"/>
              </a:rPr>
              <a:t>" attribute</a:t>
            </a:r>
            <a:endParaRPr lang="en-US" dirty="0">
              <a:highlight>
                <a:srgbClr val="D5D9DB"/>
              </a:highlight>
            </a:endParaRPr>
          </a:p>
        </p:txBody>
      </p:sp>
    </p:spTree>
    <p:extLst>
      <p:ext uri="{BB962C8B-B14F-4D97-AF65-F5344CB8AC3E}">
        <p14:creationId xmlns:p14="http://schemas.microsoft.com/office/powerpoint/2010/main" val="22122479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solidFill>
                  <a:srgbClr val="569CD6"/>
                </a:solidFill>
                <a:latin typeface="Inconsolata NF" pitchFamily="49" charset="77"/>
              </a:rPr>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a:solidFill>
            <a:srgbClr val="D5D9DB"/>
          </a:solidFill>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sqlite3 module supports both </a:t>
            </a:r>
            <a:r>
              <a:rPr lang="en-US" sz="3200" dirty="0">
                <a:highlight>
                  <a:srgbClr val="D5D9DB"/>
                </a:highlight>
                <a:latin typeface="Inconsolata NF" pitchFamily="49" charset="77"/>
              </a:rPr>
              <a:t>"</a:t>
            </a:r>
            <a:r>
              <a:rPr lang="en-US" sz="3200" dirty="0" err="1">
                <a:highlight>
                  <a:srgbClr val="D5D9DB"/>
                </a:highlight>
                <a:latin typeface="Inconsolata NF" pitchFamily="49" charset="77"/>
              </a:rPr>
              <a:t>qmark</a:t>
            </a:r>
            <a:r>
              <a:rPr lang="en-US" sz="3200" dirty="0">
                <a:highlight>
                  <a:srgbClr val="D5D9DB"/>
                </a:highlight>
                <a:latin typeface="Inconsolata NF" pitchFamily="49" charset="77"/>
              </a:rPr>
              <a:t>”, "numeric" and </a:t>
            </a:r>
            <a:r>
              <a:rPr lang="en-US" sz="6000" dirty="0">
                <a:highlight>
                  <a:srgbClr val="D5D9DB"/>
                </a:highlight>
                <a:latin typeface="Inconsolata NF" pitchFamily="49" charset="77"/>
              </a:rPr>
              <a:t>"named"</a:t>
            </a:r>
            <a:r>
              <a:rPr lang="en-US" sz="3200" dirty="0">
                <a:highlight>
                  <a:srgbClr val="D5D9DB"/>
                </a:highlight>
                <a:latin typeface="Inconsolata NF" pitchFamily="49" charset="77"/>
              </a:rPr>
              <a:t> DB-API parameter styles, because that is what the underlying SQLite library supports. However, the DB-API does not allow multiple values for the ”</a:t>
            </a:r>
            <a:r>
              <a:rPr lang="en-US" sz="3200" dirty="0" err="1">
                <a:highlight>
                  <a:srgbClr val="D5D9DB"/>
                </a:highlight>
                <a:latin typeface="Inconsolata NF" pitchFamily="49" charset="77"/>
              </a:rPr>
              <a:t>paramstyle</a:t>
            </a:r>
            <a:r>
              <a:rPr lang="en-US" sz="3200" dirty="0">
                <a:highlight>
                  <a:srgbClr val="D5D9DB"/>
                </a:highlight>
                <a:latin typeface="Inconsolata NF" pitchFamily="49" charset="77"/>
              </a:rPr>
              <a:t>" attribute</a:t>
            </a:r>
            <a:endParaRPr lang="en-US" sz="3200" dirty="0">
              <a:highlight>
                <a:srgbClr val="D5D9DB"/>
              </a:highlight>
            </a:endParaRPr>
          </a:p>
        </p:txBody>
      </p:sp>
    </p:spTree>
    <p:extLst>
      <p:ext uri="{BB962C8B-B14F-4D97-AF65-F5344CB8AC3E}">
        <p14:creationId xmlns:p14="http://schemas.microsoft.com/office/powerpoint/2010/main" val="38643296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solidFill>
                  <a:srgbClr val="569CD6"/>
                </a:solidFill>
                <a:latin typeface="Inconsolata NF" pitchFamily="49" charset="77"/>
              </a:rPr>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a:t>
            </a:r>
            <a:r>
              <a:rPr lang="en-US" sz="3200" dirty="0">
                <a:highlight>
                  <a:srgbClr val="D5D9DB"/>
                </a:highlight>
                <a:latin typeface="Inconsolata NF" pitchFamily="49" charset="77"/>
              </a:rPr>
              <a:t>named</a:t>
            </a:r>
            <a:r>
              <a:rPr lang="en-US" sz="3200" dirty="0">
                <a:highlight>
                  <a:srgbClr val="D5D9DB"/>
                </a:highlight>
              </a:rPr>
              <a:t> DB-API parameter style is also supported</a:t>
            </a:r>
          </a:p>
        </p:txBody>
      </p:sp>
    </p:spTree>
    <p:extLst>
      <p:ext uri="{BB962C8B-B14F-4D97-AF65-F5344CB8AC3E}">
        <p14:creationId xmlns:p14="http://schemas.microsoft.com/office/powerpoint/2010/main" val="38994014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27888</TotalTime>
  <Words>6977</Words>
  <Application>Microsoft Macintosh PowerPoint</Application>
  <PresentationFormat>Widescreen</PresentationFormat>
  <Paragraphs>1161</Paragraphs>
  <Slides>134</Slides>
  <Notes>132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-apple-system</vt:lpstr>
      <vt:lpstr>Arial</vt:lpstr>
      <vt:lpstr>Calibri</vt:lpstr>
      <vt:lpstr>Calibri Light</vt:lpstr>
      <vt:lpstr>Helvetica</vt:lpstr>
      <vt:lpstr>INCONSOLATA</vt:lpstr>
      <vt:lpstr>Inconsolata Nerd Font</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PowerPoint Presentation</vt:lpstr>
      <vt:lpstr>🏃🏽‍♀️🏃🏻‍♂️🏃🏿</vt:lpstr>
      <vt:lpstr>Criteria</vt:lpstr>
      <vt:lpstr>PowerPoint Presentation</vt:lpstr>
      <vt:lpstr>🔍</vt:lpstr>
      <vt:lpstr>My Trac Comment</vt:lpstr>
      <vt:lpstr>🎉</vt:lpstr>
      <vt:lpstr>Comment</vt:lpstr>
      <vt:lpstr>Letting everyone know!</vt:lpstr>
      <vt:lpstr>🏃🏽‍♀️🏃🏻‍♂️🏃🏿</vt:lpstr>
      <vt:lpstr>🏠</vt:lpstr>
      <vt:lpstr>PowerPoint Presentation</vt:lpstr>
      <vt:lpstr>But then … </vt:lpstr>
      <vt:lpstr>Another Comment</vt:lpstr>
      <vt:lpstr>What is supports_paramstyle_pyformat?</vt:lpstr>
      <vt:lpstr>😩 </vt:lpstr>
      <vt:lpstr>🙈🙉🙊</vt:lpstr>
      <vt:lpstr>🛠️</vt:lpstr>
      <vt:lpstr>Feelings …</vt:lpstr>
      <vt:lpstr>😳</vt:lpstr>
      <vt:lpstr>😞 </vt:lpstr>
      <vt:lpstr>😨 </vt:lpstr>
      <vt:lpstr>Community </vt:lpstr>
      <vt:lpstr>Your Web Framework Needs You!</vt:lpstr>
      <vt:lpstr>The World Expert</vt:lpstr>
      <vt:lpstr>Working on the Ticket</vt:lpstr>
      <vt:lpstr>PowerPoint Presentation</vt:lpstr>
      <vt:lpstr>🐛</vt:lpstr>
      <vt:lpstr>Settings.py with psql connection string</vt:lpstr>
      <vt:lpstr>Steps to Reproduce the Bug: Postgres</vt:lpstr>
      <vt:lpstr>Steps to Reproduce the Bug: Postgres</vt:lpstr>
      <vt:lpstr>Settings.py with sqlite3 connection string</vt:lpstr>
      <vt:lpstr>Steps to Reproduce the Bug: SQLite</vt:lpstr>
      <vt:lpstr>PowerPoint Presentation</vt:lpstr>
      <vt:lpstr>Workaround</vt:lpstr>
      <vt:lpstr>Workaround</vt:lpstr>
      <vt:lpstr>PowerPoint Presentation</vt:lpstr>
      <vt:lpstr>📖</vt:lpstr>
      <vt:lpstr>Results of Research</vt:lpstr>
      <vt:lpstr>Results of Research</vt:lpstr>
      <vt:lpstr>Results of Research</vt:lpstr>
      <vt:lpstr>Results of Research</vt:lpstr>
      <vt:lpstr>Results of Research</vt:lpstr>
      <vt:lpstr>Results of Research</vt:lpstr>
      <vt:lpstr>Results of Research</vt:lpstr>
      <vt:lpstr>Results of Research: What do we know?</vt:lpstr>
      <vt:lpstr>PowerPoint Presentation</vt:lpstr>
      <vt:lpstr>✍🏻</vt:lpstr>
      <vt:lpstr>Ideas for a fix</vt:lpstr>
      <vt:lpstr>Ideas for a fix</vt:lpstr>
      <vt:lpstr>My Regular Expression</vt:lpstr>
      <vt:lpstr>My Regular Expression</vt:lpstr>
      <vt:lpstr>My Regular Expression</vt:lpstr>
      <vt:lpstr>PowerPoint Presentation</vt:lpstr>
      <vt:lpstr>🧪</vt:lpstr>
      <vt:lpstr>Tests</vt:lpstr>
      <vt:lpstr>Tests: Make sure current tests pass</vt:lpstr>
      <vt:lpstr>Tests: Make sure current tests pass</vt:lpstr>
      <vt:lpstr>Tests: Make sure current tests pass</vt:lpstr>
      <vt:lpstr>Tests: Write New Tests</vt:lpstr>
      <vt:lpstr>Tests</vt:lpstr>
      <vt:lpstr>Tests: Make sure current tests pass</vt:lpstr>
      <vt:lpstr>PowerPoint Presentation</vt:lpstr>
      <vt:lpstr>Possible States Testing Matrix</vt:lpstr>
      <vt:lpstr>Testing</vt:lpstr>
      <vt:lpstr>Feedback from Shia Berger</vt:lpstr>
      <vt:lpstr>Feedback from Shia Berger</vt:lpstr>
      <vt:lpstr>Feedback from Simon Charette</vt:lpstr>
      <vt:lpstr>PowerPoint Presentation</vt:lpstr>
      <vt:lpstr>📜</vt:lpstr>
      <vt:lpstr>Public Notes</vt:lpstr>
      <vt:lpstr>Public Notes</vt:lpstr>
      <vt:lpstr>Scientific Method🧑🏽‍🔬</vt:lpstr>
      <vt:lpstr>My Public Notes</vt:lpstr>
      <vt:lpstr>PowerPoint Presentation</vt:lpstr>
      <vt:lpstr>The fix</vt:lpstr>
      <vt:lpstr>Incorporating Feedback</vt:lpstr>
      <vt:lpstr>Incorporating Feedback</vt:lpstr>
      <vt:lpstr>Original convert_query</vt:lpstr>
      <vt:lpstr>My initial Code</vt:lpstr>
      <vt:lpstr>My initial Code</vt:lpstr>
      <vt:lpstr>Issue Comment by Nick Pope</vt:lpstr>
      <vt:lpstr>PR from Nick Pope</vt:lpstr>
      <vt:lpstr>PR from Nick Pope</vt:lpstr>
      <vt:lpstr>PR from Nick Pope</vt:lpstr>
      <vt:lpstr>Full Diff</vt:lpstr>
      <vt:lpstr>Full Diff</vt:lpstr>
      <vt:lpstr>Full Diff</vt:lpstr>
      <vt:lpstr>BONUS!</vt:lpstr>
      <vt:lpstr>Python SQLite Docs Update!</vt:lpstr>
      <vt:lpstr>Python SQLite Docs Update!</vt:lpstr>
      <vt:lpstr>Python SQLite Docs Update!</vt:lpstr>
      <vt:lpstr>The community</vt:lpstr>
      <vt:lpstr>Shia Berger</vt:lpstr>
      <vt:lpstr>PowerPoint Presentation</vt:lpstr>
      <vt:lpstr>Simon Charette</vt:lpstr>
      <vt:lpstr>PowerPoint Presentation</vt:lpstr>
      <vt:lpstr>Nick Pope</vt:lpstr>
      <vt:lpstr>PowerPoint Presentation</vt:lpstr>
      <vt:lpstr>Mariusz Felisiak</vt:lpstr>
      <vt:lpstr>PowerPoint Presentation</vt:lpstr>
      <vt:lpstr>Experience</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PowerPoint Presentation</vt:lpstr>
      <vt:lpstr>🙈🙉🙊</vt:lpstr>
      <vt:lpstr>🛠️</vt:lpstr>
      <vt:lpstr>PowerPoint Presentation</vt:lpstr>
      <vt:lpstr>So remember …</vt:lpstr>
      <vt:lpstr>Your Framework needs YOU</vt:lpstr>
      <vt:lpstr>Community</vt:lpstr>
      <vt:lpstr>Sprints 2023</vt:lpstr>
      <vt:lpstr>Acknowledgements</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104</cp:revision>
  <dcterms:created xsi:type="dcterms:W3CDTF">2023-07-28T01:54:11Z</dcterms:created>
  <dcterms:modified xsi:type="dcterms:W3CDTF">2023-09-30T15:34:10Z</dcterms:modified>
</cp:coreProperties>
</file>